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1"/>
  </p:notesMasterIdLst>
  <p:sldIdLst>
    <p:sldId id="256" r:id="rId5"/>
    <p:sldId id="257" r:id="rId6"/>
    <p:sldId id="258" r:id="rId7"/>
    <p:sldId id="259" r:id="rId8"/>
    <p:sldId id="271" r:id="rId9"/>
    <p:sldId id="272" r:id="rId10"/>
    <p:sldId id="273" r:id="rId11"/>
    <p:sldId id="260" r:id="rId12"/>
    <p:sldId id="274" r:id="rId13"/>
    <p:sldId id="275" r:id="rId14"/>
    <p:sldId id="263" r:id="rId15"/>
    <p:sldId id="277" r:id="rId16"/>
    <p:sldId id="265" r:id="rId17"/>
    <p:sldId id="268" r:id="rId18"/>
    <p:sldId id="270" r:id="rId19"/>
    <p:sldId id="27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311E2-4A8B-4ABB-9C50-CBD5C43E427C}" v="1" dt="2025-03-26T09:16:11.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10" d="100"/>
          <a:sy n="110" d="100"/>
        </p:scale>
        <p:origin x="-658" y="-5"/>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eya Cohen" userId="2702f009-7c27-47e4-9ca2-5146ab02fb01" providerId="ADAL" clId="{046311E2-4A8B-4ABB-9C50-CBD5C43E427C}"/>
    <pc:docChg chg="custSel modSld">
      <pc:chgData name="Odeya Cohen" userId="2702f009-7c27-47e4-9ca2-5146ab02fb01" providerId="ADAL" clId="{046311E2-4A8B-4ABB-9C50-CBD5C43E427C}" dt="2025-03-26T09:16:50.262" v="9" actId="6549"/>
      <pc:docMkLst>
        <pc:docMk/>
      </pc:docMkLst>
      <pc:sldChg chg="modSp mod">
        <pc:chgData name="Odeya Cohen" userId="2702f009-7c27-47e4-9ca2-5146ab02fb01" providerId="ADAL" clId="{046311E2-4A8B-4ABB-9C50-CBD5C43E427C}" dt="2025-03-26T09:16:50.262" v="9" actId="6549"/>
        <pc:sldMkLst>
          <pc:docMk/>
          <pc:sldMk cId="0" sldId="256"/>
        </pc:sldMkLst>
        <pc:spChg chg="mod">
          <ac:chgData name="Odeya Cohen" userId="2702f009-7c27-47e4-9ca2-5146ab02fb01" providerId="ADAL" clId="{046311E2-4A8B-4ABB-9C50-CBD5C43E427C}" dt="2025-03-26T09:16:50.262" v="9" actId="6549"/>
          <ac:spMkLst>
            <pc:docMk/>
            <pc:sldMk cId="0" sldId="256"/>
            <ac:spMk id="41" creationId="{00000000-0000-0000-0000-000000000000}"/>
          </ac:spMkLst>
        </pc:spChg>
      </pc:sldChg>
      <pc:sldChg chg="addSp delSp modSp mod">
        <pc:chgData name="Odeya Cohen" userId="2702f009-7c27-47e4-9ca2-5146ab02fb01" providerId="ADAL" clId="{046311E2-4A8B-4ABB-9C50-CBD5C43E427C}" dt="2025-03-26T09:16:36.467" v="8" actId="14734"/>
        <pc:sldMkLst>
          <pc:docMk/>
          <pc:sldMk cId="0" sldId="257"/>
        </pc:sldMkLst>
        <pc:spChg chg="mod">
          <ac:chgData name="Odeya Cohen" userId="2702f009-7c27-47e4-9ca2-5146ab02fb01" providerId="ADAL" clId="{046311E2-4A8B-4ABB-9C50-CBD5C43E427C}" dt="2025-03-26T09:16:00.729" v="1" actId="27636"/>
          <ac:spMkLst>
            <pc:docMk/>
            <pc:sldMk cId="0" sldId="257"/>
            <ac:spMk id="46" creationId="{00000000-0000-0000-0000-000000000000}"/>
          </ac:spMkLst>
        </pc:spChg>
        <pc:spChg chg="del">
          <ac:chgData name="Odeya Cohen" userId="2702f009-7c27-47e4-9ca2-5146ab02fb01" providerId="ADAL" clId="{046311E2-4A8B-4ABB-9C50-CBD5C43E427C}" dt="2025-03-26T09:16:09.823" v="2" actId="478"/>
          <ac:spMkLst>
            <pc:docMk/>
            <pc:sldMk cId="0" sldId="257"/>
            <ac:spMk id="47" creationId="{00000000-0000-0000-0000-000000000000}"/>
          </ac:spMkLst>
        </pc:spChg>
        <pc:graphicFrameChg chg="add mod modGraphic">
          <ac:chgData name="Odeya Cohen" userId="2702f009-7c27-47e4-9ca2-5146ab02fb01" providerId="ADAL" clId="{046311E2-4A8B-4ABB-9C50-CBD5C43E427C}" dt="2025-03-26T09:16:32.949" v="7" actId="1076"/>
          <ac:graphicFrameMkLst>
            <pc:docMk/>
            <pc:sldMk cId="0" sldId="257"/>
            <ac:graphicFrameMk id="2" creationId="{1E5D67BE-7B3A-8D84-99EA-E305D328A7AD}"/>
          </ac:graphicFrameMkLst>
        </pc:graphicFrameChg>
        <pc:graphicFrameChg chg="add mod modGraphic">
          <ac:chgData name="Odeya Cohen" userId="2702f009-7c27-47e4-9ca2-5146ab02fb01" providerId="ADAL" clId="{046311E2-4A8B-4ABB-9C50-CBD5C43E427C}" dt="2025-03-26T09:16:36.467" v="8" actId="14734"/>
          <ac:graphicFrameMkLst>
            <pc:docMk/>
            <pc:sldMk cId="0" sldId="257"/>
            <ac:graphicFrameMk id="3" creationId="{93CF58B9-745B-585F-83C8-C8273CA6610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21AAF-8BC3-4B26-A9D5-F87ECA6C18B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it-IT"/>
        </a:p>
      </dgm:t>
    </dgm:pt>
    <dgm:pt modelId="{E4DF897E-4688-4735-A6EA-9407DFB26407}">
      <dgm:prSet phldrT="[Testo]" custT="1"/>
      <dgm:spPr/>
      <dgm:t>
        <a:bodyPr/>
        <a:lstStyle/>
        <a:p>
          <a:r>
            <a:rPr lang="it-IT" sz="1400" dirty="0" err="1" smtClean="0"/>
            <a:t>Emotional</a:t>
          </a:r>
          <a:endParaRPr lang="it-IT" sz="1400" dirty="0" smtClean="0"/>
        </a:p>
        <a:p>
          <a:r>
            <a:rPr lang="it-IT" sz="1400" dirty="0" err="1" smtClean="0"/>
            <a:t>dysregulation</a:t>
          </a:r>
          <a:endParaRPr lang="it-IT" sz="1400" dirty="0"/>
        </a:p>
      </dgm:t>
    </dgm:pt>
    <dgm:pt modelId="{794E6B9F-8E59-4289-BF8A-D3F6E07774D7}" type="parTrans" cxnId="{F4C3785C-A634-438F-A573-D2A3AE64DF88}">
      <dgm:prSet/>
      <dgm:spPr/>
      <dgm:t>
        <a:bodyPr/>
        <a:lstStyle/>
        <a:p>
          <a:endParaRPr lang="it-IT"/>
        </a:p>
      </dgm:t>
    </dgm:pt>
    <dgm:pt modelId="{FCF56614-7347-476A-AEEA-267F56238157}" type="sibTrans" cxnId="{F4C3785C-A634-438F-A573-D2A3AE64DF88}">
      <dgm:prSet/>
      <dgm:spPr/>
      <dgm:t>
        <a:bodyPr/>
        <a:lstStyle/>
        <a:p>
          <a:endParaRPr lang="it-IT"/>
        </a:p>
      </dgm:t>
    </dgm:pt>
    <dgm:pt modelId="{49D7BEAC-373C-4D61-B8ED-2B2771354A8C}">
      <dgm:prSet phldrT="[Testo]"/>
      <dgm:spPr/>
      <dgm:t>
        <a:bodyPr/>
        <a:lstStyle/>
        <a:p>
          <a:r>
            <a:rPr lang="it-IT" dirty="0" err="1" smtClean="0"/>
            <a:t>Binge</a:t>
          </a:r>
          <a:endParaRPr lang="it-IT" dirty="0"/>
        </a:p>
      </dgm:t>
    </dgm:pt>
    <dgm:pt modelId="{8648977B-30A5-41E8-9A95-16C8F7EC6F99}" type="parTrans" cxnId="{2C6FD321-58DD-43A7-B811-88C9D68CCC38}">
      <dgm:prSet/>
      <dgm:spPr/>
      <dgm:t>
        <a:bodyPr/>
        <a:lstStyle/>
        <a:p>
          <a:endParaRPr lang="it-IT"/>
        </a:p>
      </dgm:t>
    </dgm:pt>
    <dgm:pt modelId="{0D14E10E-5E45-49DF-BEB2-0581453B43D5}" type="sibTrans" cxnId="{2C6FD321-58DD-43A7-B811-88C9D68CCC38}">
      <dgm:prSet/>
      <dgm:spPr/>
      <dgm:t>
        <a:bodyPr/>
        <a:lstStyle/>
        <a:p>
          <a:endParaRPr lang="it-IT"/>
        </a:p>
      </dgm:t>
    </dgm:pt>
    <dgm:pt modelId="{71003748-87A2-4A43-81DE-4BBAE40515C0}">
      <dgm:prSet phldrT="[Testo]"/>
      <dgm:spPr/>
      <dgm:t>
        <a:bodyPr/>
        <a:lstStyle/>
        <a:p>
          <a:r>
            <a:rPr lang="it-IT" dirty="0" err="1" smtClean="0"/>
            <a:t>Sweeteating</a:t>
          </a:r>
          <a:endParaRPr lang="it-IT" dirty="0"/>
        </a:p>
      </dgm:t>
    </dgm:pt>
    <dgm:pt modelId="{CB248947-5462-4566-9C2D-25A2FB613690}" type="parTrans" cxnId="{0A9DE55B-3599-42DF-9D34-981A116840F6}">
      <dgm:prSet/>
      <dgm:spPr/>
      <dgm:t>
        <a:bodyPr/>
        <a:lstStyle/>
        <a:p>
          <a:endParaRPr lang="it-IT"/>
        </a:p>
      </dgm:t>
    </dgm:pt>
    <dgm:pt modelId="{4B8C1A3D-6828-41C1-B71A-830AE6B9BE93}" type="sibTrans" cxnId="{0A9DE55B-3599-42DF-9D34-981A116840F6}">
      <dgm:prSet/>
      <dgm:spPr/>
      <dgm:t>
        <a:bodyPr/>
        <a:lstStyle/>
        <a:p>
          <a:endParaRPr lang="it-IT"/>
        </a:p>
      </dgm:t>
    </dgm:pt>
    <dgm:pt modelId="{A12A0228-48C5-49FF-BC47-3C2E7355A1B1}">
      <dgm:prSet phldrT="[Testo]"/>
      <dgm:spPr/>
      <dgm:t>
        <a:bodyPr/>
        <a:lstStyle/>
        <a:p>
          <a:r>
            <a:rPr lang="it-IT" dirty="0" err="1" smtClean="0"/>
            <a:t>Food</a:t>
          </a:r>
          <a:r>
            <a:rPr lang="it-IT" dirty="0" smtClean="0"/>
            <a:t> </a:t>
          </a:r>
          <a:r>
            <a:rPr lang="it-IT" dirty="0" err="1" smtClean="0"/>
            <a:t>Addiction</a:t>
          </a:r>
          <a:endParaRPr lang="it-IT" dirty="0"/>
        </a:p>
      </dgm:t>
    </dgm:pt>
    <dgm:pt modelId="{AA0D6B7C-C22D-4272-B95B-2C8EF05B0D84}" type="parTrans" cxnId="{3D574485-F255-4FD9-9D2D-ADDE958F0E89}">
      <dgm:prSet/>
      <dgm:spPr/>
      <dgm:t>
        <a:bodyPr/>
        <a:lstStyle/>
        <a:p>
          <a:endParaRPr lang="it-IT"/>
        </a:p>
      </dgm:t>
    </dgm:pt>
    <dgm:pt modelId="{BB2036B9-B070-46E0-AA0E-9E35CE9E3716}" type="sibTrans" cxnId="{3D574485-F255-4FD9-9D2D-ADDE958F0E89}">
      <dgm:prSet/>
      <dgm:spPr/>
      <dgm:t>
        <a:bodyPr/>
        <a:lstStyle/>
        <a:p>
          <a:endParaRPr lang="it-IT"/>
        </a:p>
      </dgm:t>
    </dgm:pt>
    <dgm:pt modelId="{4DFD5526-E3DD-4B29-8B4D-363D31742FEC}">
      <dgm:prSet phldrT="[Testo]"/>
      <dgm:spPr/>
      <dgm:t>
        <a:bodyPr/>
        <a:lstStyle/>
        <a:p>
          <a:r>
            <a:rPr lang="it-IT" dirty="0" smtClean="0"/>
            <a:t>Grazing</a:t>
          </a:r>
          <a:endParaRPr lang="it-IT" dirty="0"/>
        </a:p>
      </dgm:t>
    </dgm:pt>
    <dgm:pt modelId="{E3DF1924-18A4-4723-9140-642014E0E493}" type="parTrans" cxnId="{62BEA1AB-D4B5-4359-AC69-1CE0640BECD1}">
      <dgm:prSet/>
      <dgm:spPr/>
      <dgm:t>
        <a:bodyPr/>
        <a:lstStyle/>
        <a:p>
          <a:endParaRPr lang="it-IT"/>
        </a:p>
      </dgm:t>
    </dgm:pt>
    <dgm:pt modelId="{E65FC55F-88D9-4568-AC11-9C4FFAD666AC}" type="sibTrans" cxnId="{62BEA1AB-D4B5-4359-AC69-1CE0640BECD1}">
      <dgm:prSet/>
      <dgm:spPr/>
      <dgm:t>
        <a:bodyPr/>
        <a:lstStyle/>
        <a:p>
          <a:endParaRPr lang="it-IT"/>
        </a:p>
      </dgm:t>
    </dgm:pt>
    <dgm:pt modelId="{9CC68212-213A-4EC2-B3D5-21EDA958D4E6}" type="pres">
      <dgm:prSet presAssocID="{1E621AAF-8BC3-4B26-A9D5-F87ECA6C18B4}" presName="Name0" presStyleCnt="0">
        <dgm:presLayoutVars>
          <dgm:chMax val="1"/>
          <dgm:dir/>
          <dgm:animLvl val="ctr"/>
          <dgm:resizeHandles val="exact"/>
        </dgm:presLayoutVars>
      </dgm:prSet>
      <dgm:spPr/>
      <dgm:t>
        <a:bodyPr/>
        <a:lstStyle/>
        <a:p>
          <a:endParaRPr lang="it-IT"/>
        </a:p>
      </dgm:t>
    </dgm:pt>
    <dgm:pt modelId="{BD140400-DBF0-45CF-AA4F-0C0E626D5734}" type="pres">
      <dgm:prSet presAssocID="{E4DF897E-4688-4735-A6EA-9407DFB26407}" presName="centerShape" presStyleLbl="node0" presStyleIdx="0" presStyleCnt="1" custScaleX="111671" custScaleY="97953"/>
      <dgm:spPr/>
      <dgm:t>
        <a:bodyPr/>
        <a:lstStyle/>
        <a:p>
          <a:endParaRPr lang="it-IT"/>
        </a:p>
      </dgm:t>
    </dgm:pt>
    <dgm:pt modelId="{75DE6ACF-D43C-4419-AB9F-82C802FFB687}" type="pres">
      <dgm:prSet presAssocID="{49D7BEAC-373C-4D61-B8ED-2B2771354A8C}" presName="node" presStyleLbl="node1" presStyleIdx="0" presStyleCnt="4">
        <dgm:presLayoutVars>
          <dgm:bulletEnabled val="1"/>
        </dgm:presLayoutVars>
      </dgm:prSet>
      <dgm:spPr/>
      <dgm:t>
        <a:bodyPr/>
        <a:lstStyle/>
        <a:p>
          <a:endParaRPr lang="it-IT"/>
        </a:p>
      </dgm:t>
    </dgm:pt>
    <dgm:pt modelId="{94CC6C46-ECCA-4FA6-AE1B-18552C5BBB5C}" type="pres">
      <dgm:prSet presAssocID="{49D7BEAC-373C-4D61-B8ED-2B2771354A8C}" presName="dummy" presStyleCnt="0"/>
      <dgm:spPr/>
    </dgm:pt>
    <dgm:pt modelId="{4CD7EAE4-6BD4-4F12-939F-4358AB56F2CA}" type="pres">
      <dgm:prSet presAssocID="{0D14E10E-5E45-49DF-BEB2-0581453B43D5}" presName="sibTrans" presStyleLbl="sibTrans2D1" presStyleIdx="0" presStyleCnt="4"/>
      <dgm:spPr/>
      <dgm:t>
        <a:bodyPr/>
        <a:lstStyle/>
        <a:p>
          <a:endParaRPr lang="it-IT"/>
        </a:p>
      </dgm:t>
    </dgm:pt>
    <dgm:pt modelId="{F2A3715E-CA77-4CF7-BBCD-FC1BDB699089}" type="pres">
      <dgm:prSet presAssocID="{71003748-87A2-4A43-81DE-4BBAE40515C0}" presName="node" presStyleLbl="node1" presStyleIdx="1" presStyleCnt="4">
        <dgm:presLayoutVars>
          <dgm:bulletEnabled val="1"/>
        </dgm:presLayoutVars>
      </dgm:prSet>
      <dgm:spPr/>
      <dgm:t>
        <a:bodyPr/>
        <a:lstStyle/>
        <a:p>
          <a:endParaRPr lang="it-IT"/>
        </a:p>
      </dgm:t>
    </dgm:pt>
    <dgm:pt modelId="{B1AA1CD4-E640-48E3-9F16-1E01CF4A7CB7}" type="pres">
      <dgm:prSet presAssocID="{71003748-87A2-4A43-81DE-4BBAE40515C0}" presName="dummy" presStyleCnt="0"/>
      <dgm:spPr/>
    </dgm:pt>
    <dgm:pt modelId="{5070879C-1786-4533-81C8-B10866CE0C99}" type="pres">
      <dgm:prSet presAssocID="{4B8C1A3D-6828-41C1-B71A-830AE6B9BE93}" presName="sibTrans" presStyleLbl="sibTrans2D1" presStyleIdx="1" presStyleCnt="4"/>
      <dgm:spPr/>
      <dgm:t>
        <a:bodyPr/>
        <a:lstStyle/>
        <a:p>
          <a:endParaRPr lang="it-IT"/>
        </a:p>
      </dgm:t>
    </dgm:pt>
    <dgm:pt modelId="{2D03DF0D-E0EF-4BC1-966D-6A85CB91FBB4}" type="pres">
      <dgm:prSet presAssocID="{A12A0228-48C5-49FF-BC47-3C2E7355A1B1}" presName="node" presStyleLbl="node1" presStyleIdx="2" presStyleCnt="4">
        <dgm:presLayoutVars>
          <dgm:bulletEnabled val="1"/>
        </dgm:presLayoutVars>
      </dgm:prSet>
      <dgm:spPr/>
      <dgm:t>
        <a:bodyPr/>
        <a:lstStyle/>
        <a:p>
          <a:endParaRPr lang="it-IT"/>
        </a:p>
      </dgm:t>
    </dgm:pt>
    <dgm:pt modelId="{D8FF9BD9-92A8-4A8A-A2A5-489AE9F35AAD}" type="pres">
      <dgm:prSet presAssocID="{A12A0228-48C5-49FF-BC47-3C2E7355A1B1}" presName="dummy" presStyleCnt="0"/>
      <dgm:spPr/>
    </dgm:pt>
    <dgm:pt modelId="{EDA6CE90-2FED-463B-BF64-7E7993E7DBA9}" type="pres">
      <dgm:prSet presAssocID="{BB2036B9-B070-46E0-AA0E-9E35CE9E3716}" presName="sibTrans" presStyleLbl="sibTrans2D1" presStyleIdx="2" presStyleCnt="4"/>
      <dgm:spPr/>
      <dgm:t>
        <a:bodyPr/>
        <a:lstStyle/>
        <a:p>
          <a:endParaRPr lang="it-IT"/>
        </a:p>
      </dgm:t>
    </dgm:pt>
    <dgm:pt modelId="{EC7A4F5B-024B-4252-9CE6-6F50A7052A45}" type="pres">
      <dgm:prSet presAssocID="{4DFD5526-E3DD-4B29-8B4D-363D31742FEC}" presName="node" presStyleLbl="node1" presStyleIdx="3" presStyleCnt="4">
        <dgm:presLayoutVars>
          <dgm:bulletEnabled val="1"/>
        </dgm:presLayoutVars>
      </dgm:prSet>
      <dgm:spPr/>
      <dgm:t>
        <a:bodyPr/>
        <a:lstStyle/>
        <a:p>
          <a:endParaRPr lang="it-IT"/>
        </a:p>
      </dgm:t>
    </dgm:pt>
    <dgm:pt modelId="{645F2DAE-A376-446C-AC23-57608F038EC9}" type="pres">
      <dgm:prSet presAssocID="{4DFD5526-E3DD-4B29-8B4D-363D31742FEC}" presName="dummy" presStyleCnt="0"/>
      <dgm:spPr/>
    </dgm:pt>
    <dgm:pt modelId="{32D6D6DF-C994-4DCA-87A8-864E2339A95B}" type="pres">
      <dgm:prSet presAssocID="{E65FC55F-88D9-4568-AC11-9C4FFAD666AC}" presName="sibTrans" presStyleLbl="sibTrans2D1" presStyleIdx="3" presStyleCnt="4"/>
      <dgm:spPr/>
      <dgm:t>
        <a:bodyPr/>
        <a:lstStyle/>
        <a:p>
          <a:endParaRPr lang="it-IT"/>
        </a:p>
      </dgm:t>
    </dgm:pt>
  </dgm:ptLst>
  <dgm:cxnLst>
    <dgm:cxn modelId="{AB25369F-1DEB-426B-B777-931E750D650F}" type="presOf" srcId="{49D7BEAC-373C-4D61-B8ED-2B2771354A8C}" destId="{75DE6ACF-D43C-4419-AB9F-82C802FFB687}" srcOrd="0" destOrd="0" presId="urn:microsoft.com/office/officeart/2005/8/layout/radial6"/>
    <dgm:cxn modelId="{62BEA1AB-D4B5-4359-AC69-1CE0640BECD1}" srcId="{E4DF897E-4688-4735-A6EA-9407DFB26407}" destId="{4DFD5526-E3DD-4B29-8B4D-363D31742FEC}" srcOrd="3" destOrd="0" parTransId="{E3DF1924-18A4-4723-9140-642014E0E493}" sibTransId="{E65FC55F-88D9-4568-AC11-9C4FFAD666AC}"/>
    <dgm:cxn modelId="{2C6FD321-58DD-43A7-B811-88C9D68CCC38}" srcId="{E4DF897E-4688-4735-A6EA-9407DFB26407}" destId="{49D7BEAC-373C-4D61-B8ED-2B2771354A8C}" srcOrd="0" destOrd="0" parTransId="{8648977B-30A5-41E8-9A95-16C8F7EC6F99}" sibTransId="{0D14E10E-5E45-49DF-BEB2-0581453B43D5}"/>
    <dgm:cxn modelId="{1947EE0B-5C15-4EFE-B78C-6A7EE2AD2721}" type="presOf" srcId="{A12A0228-48C5-49FF-BC47-3C2E7355A1B1}" destId="{2D03DF0D-E0EF-4BC1-966D-6A85CB91FBB4}" srcOrd="0" destOrd="0" presId="urn:microsoft.com/office/officeart/2005/8/layout/radial6"/>
    <dgm:cxn modelId="{F4C3785C-A634-438F-A573-D2A3AE64DF88}" srcId="{1E621AAF-8BC3-4B26-A9D5-F87ECA6C18B4}" destId="{E4DF897E-4688-4735-A6EA-9407DFB26407}" srcOrd="0" destOrd="0" parTransId="{794E6B9F-8E59-4289-BF8A-D3F6E07774D7}" sibTransId="{FCF56614-7347-476A-AEEA-267F56238157}"/>
    <dgm:cxn modelId="{45418BCC-BC26-4D8D-8326-2D6CCDED1B9D}" type="presOf" srcId="{1E621AAF-8BC3-4B26-A9D5-F87ECA6C18B4}" destId="{9CC68212-213A-4EC2-B3D5-21EDA958D4E6}" srcOrd="0" destOrd="0" presId="urn:microsoft.com/office/officeart/2005/8/layout/radial6"/>
    <dgm:cxn modelId="{15534DCC-3656-4407-8E34-08316348B117}" type="presOf" srcId="{E65FC55F-88D9-4568-AC11-9C4FFAD666AC}" destId="{32D6D6DF-C994-4DCA-87A8-864E2339A95B}" srcOrd="0" destOrd="0" presId="urn:microsoft.com/office/officeart/2005/8/layout/radial6"/>
    <dgm:cxn modelId="{5111DF51-F161-4B9D-9D2B-0AE13FB664B5}" type="presOf" srcId="{4DFD5526-E3DD-4B29-8B4D-363D31742FEC}" destId="{EC7A4F5B-024B-4252-9CE6-6F50A7052A45}" srcOrd="0" destOrd="0" presId="urn:microsoft.com/office/officeart/2005/8/layout/radial6"/>
    <dgm:cxn modelId="{98B035CC-8191-4744-9AEE-73CA790FEAC0}" type="presOf" srcId="{71003748-87A2-4A43-81DE-4BBAE40515C0}" destId="{F2A3715E-CA77-4CF7-BBCD-FC1BDB699089}" srcOrd="0" destOrd="0" presId="urn:microsoft.com/office/officeart/2005/8/layout/radial6"/>
    <dgm:cxn modelId="{0FECAE1C-1D99-428D-80EB-745E46769745}" type="presOf" srcId="{BB2036B9-B070-46E0-AA0E-9E35CE9E3716}" destId="{EDA6CE90-2FED-463B-BF64-7E7993E7DBA9}" srcOrd="0" destOrd="0" presId="urn:microsoft.com/office/officeart/2005/8/layout/radial6"/>
    <dgm:cxn modelId="{2BE66CBB-FF1C-4F0E-93C3-489D2EAFB147}" type="presOf" srcId="{E4DF897E-4688-4735-A6EA-9407DFB26407}" destId="{BD140400-DBF0-45CF-AA4F-0C0E626D5734}" srcOrd="0" destOrd="0" presId="urn:microsoft.com/office/officeart/2005/8/layout/radial6"/>
    <dgm:cxn modelId="{E52CB901-3318-4017-A74A-92676C3F159C}" type="presOf" srcId="{0D14E10E-5E45-49DF-BEB2-0581453B43D5}" destId="{4CD7EAE4-6BD4-4F12-939F-4358AB56F2CA}" srcOrd="0" destOrd="0" presId="urn:microsoft.com/office/officeart/2005/8/layout/radial6"/>
    <dgm:cxn modelId="{3D574485-F255-4FD9-9D2D-ADDE958F0E89}" srcId="{E4DF897E-4688-4735-A6EA-9407DFB26407}" destId="{A12A0228-48C5-49FF-BC47-3C2E7355A1B1}" srcOrd="2" destOrd="0" parTransId="{AA0D6B7C-C22D-4272-B95B-2C8EF05B0D84}" sibTransId="{BB2036B9-B070-46E0-AA0E-9E35CE9E3716}"/>
    <dgm:cxn modelId="{D983769F-73F0-42BB-A7CC-EDA0E4EB1BA6}" type="presOf" srcId="{4B8C1A3D-6828-41C1-B71A-830AE6B9BE93}" destId="{5070879C-1786-4533-81C8-B10866CE0C99}" srcOrd="0" destOrd="0" presId="urn:microsoft.com/office/officeart/2005/8/layout/radial6"/>
    <dgm:cxn modelId="{0A9DE55B-3599-42DF-9D34-981A116840F6}" srcId="{E4DF897E-4688-4735-A6EA-9407DFB26407}" destId="{71003748-87A2-4A43-81DE-4BBAE40515C0}" srcOrd="1" destOrd="0" parTransId="{CB248947-5462-4566-9C2D-25A2FB613690}" sibTransId="{4B8C1A3D-6828-41C1-B71A-830AE6B9BE93}"/>
    <dgm:cxn modelId="{3C0FFC6D-45F5-4B5E-81BE-651848979B27}" type="presParOf" srcId="{9CC68212-213A-4EC2-B3D5-21EDA958D4E6}" destId="{BD140400-DBF0-45CF-AA4F-0C0E626D5734}" srcOrd="0" destOrd="0" presId="urn:microsoft.com/office/officeart/2005/8/layout/radial6"/>
    <dgm:cxn modelId="{8314827B-1D37-4402-B3F2-77A9175FF71C}" type="presParOf" srcId="{9CC68212-213A-4EC2-B3D5-21EDA958D4E6}" destId="{75DE6ACF-D43C-4419-AB9F-82C802FFB687}" srcOrd="1" destOrd="0" presId="urn:microsoft.com/office/officeart/2005/8/layout/radial6"/>
    <dgm:cxn modelId="{D1239669-4447-4634-92EF-D20E816BD2C7}" type="presParOf" srcId="{9CC68212-213A-4EC2-B3D5-21EDA958D4E6}" destId="{94CC6C46-ECCA-4FA6-AE1B-18552C5BBB5C}" srcOrd="2" destOrd="0" presId="urn:microsoft.com/office/officeart/2005/8/layout/radial6"/>
    <dgm:cxn modelId="{B0B8617D-442F-4731-8B35-65D29FE7F0EC}" type="presParOf" srcId="{9CC68212-213A-4EC2-B3D5-21EDA958D4E6}" destId="{4CD7EAE4-6BD4-4F12-939F-4358AB56F2CA}" srcOrd="3" destOrd="0" presId="urn:microsoft.com/office/officeart/2005/8/layout/radial6"/>
    <dgm:cxn modelId="{493928F2-C09E-4A9C-9E34-2379ED270DC3}" type="presParOf" srcId="{9CC68212-213A-4EC2-B3D5-21EDA958D4E6}" destId="{F2A3715E-CA77-4CF7-BBCD-FC1BDB699089}" srcOrd="4" destOrd="0" presId="urn:microsoft.com/office/officeart/2005/8/layout/radial6"/>
    <dgm:cxn modelId="{93A6E9AD-8497-436B-8DB7-20D6A334E4BA}" type="presParOf" srcId="{9CC68212-213A-4EC2-B3D5-21EDA958D4E6}" destId="{B1AA1CD4-E640-48E3-9F16-1E01CF4A7CB7}" srcOrd="5" destOrd="0" presId="urn:microsoft.com/office/officeart/2005/8/layout/radial6"/>
    <dgm:cxn modelId="{5DBCF5E9-F190-4FDF-A5FB-165290E4BD6F}" type="presParOf" srcId="{9CC68212-213A-4EC2-B3D5-21EDA958D4E6}" destId="{5070879C-1786-4533-81C8-B10866CE0C99}" srcOrd="6" destOrd="0" presId="urn:microsoft.com/office/officeart/2005/8/layout/radial6"/>
    <dgm:cxn modelId="{176AFDC4-359A-4F5B-982F-5A55DFA2A1FB}" type="presParOf" srcId="{9CC68212-213A-4EC2-B3D5-21EDA958D4E6}" destId="{2D03DF0D-E0EF-4BC1-966D-6A85CB91FBB4}" srcOrd="7" destOrd="0" presId="urn:microsoft.com/office/officeart/2005/8/layout/radial6"/>
    <dgm:cxn modelId="{21EF8A0B-041F-4AB6-943A-FA86AA2C39FD}" type="presParOf" srcId="{9CC68212-213A-4EC2-B3D5-21EDA958D4E6}" destId="{D8FF9BD9-92A8-4A8A-A2A5-489AE9F35AAD}" srcOrd="8" destOrd="0" presId="urn:microsoft.com/office/officeart/2005/8/layout/radial6"/>
    <dgm:cxn modelId="{10EBD441-0398-45B9-A48A-B54F9FFD7794}" type="presParOf" srcId="{9CC68212-213A-4EC2-B3D5-21EDA958D4E6}" destId="{EDA6CE90-2FED-463B-BF64-7E7993E7DBA9}" srcOrd="9" destOrd="0" presId="urn:microsoft.com/office/officeart/2005/8/layout/radial6"/>
    <dgm:cxn modelId="{96688A37-5B09-4472-B52F-8F004BF3B5B8}" type="presParOf" srcId="{9CC68212-213A-4EC2-B3D5-21EDA958D4E6}" destId="{EC7A4F5B-024B-4252-9CE6-6F50A7052A45}" srcOrd="10" destOrd="0" presId="urn:microsoft.com/office/officeart/2005/8/layout/radial6"/>
    <dgm:cxn modelId="{72C1C55E-85E8-4B63-B7F3-382398386DCC}" type="presParOf" srcId="{9CC68212-213A-4EC2-B3D5-21EDA958D4E6}" destId="{645F2DAE-A376-446C-AC23-57608F038EC9}" srcOrd="11" destOrd="0" presId="urn:microsoft.com/office/officeart/2005/8/layout/radial6"/>
    <dgm:cxn modelId="{3FB685F0-CB8B-4C2C-A0BD-43874409679A}" type="presParOf" srcId="{9CC68212-213A-4EC2-B3D5-21EDA958D4E6}" destId="{32D6D6DF-C994-4DCA-87A8-864E2339A95B}" srcOrd="12"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24B5C109-5AF2-44CF-8CC7-FA015C7F30FB}"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it-IT"/>
        </a:p>
      </dgm:t>
    </dgm:pt>
    <dgm:pt modelId="{C6F8FBC8-0D2B-4461-A8E4-8617489103C7}">
      <dgm:prSet phldrT="[Testo]"/>
      <dgm:spPr/>
      <dgm:t>
        <a:bodyPr/>
        <a:lstStyle/>
        <a:p>
          <a:r>
            <a:rPr lang="it-IT" dirty="0" err="1" smtClean="0"/>
            <a:t>Emotional</a:t>
          </a:r>
          <a:r>
            <a:rPr lang="it-IT" dirty="0" smtClean="0"/>
            <a:t> </a:t>
          </a:r>
          <a:r>
            <a:rPr lang="it-IT" dirty="0" err="1" smtClean="0"/>
            <a:t>dysregulation</a:t>
          </a:r>
          <a:endParaRPr lang="it-IT" dirty="0"/>
        </a:p>
      </dgm:t>
    </dgm:pt>
    <dgm:pt modelId="{EE2D1382-5F29-484A-B64A-5B7C64C08B37}" type="parTrans" cxnId="{3C7BE71B-994D-4DCC-9FDA-97F6912961EB}">
      <dgm:prSet/>
      <dgm:spPr/>
      <dgm:t>
        <a:bodyPr/>
        <a:lstStyle/>
        <a:p>
          <a:endParaRPr lang="it-IT"/>
        </a:p>
      </dgm:t>
    </dgm:pt>
    <dgm:pt modelId="{5495726D-346E-4619-B3E3-71457B1B78B4}" type="sibTrans" cxnId="{3C7BE71B-994D-4DCC-9FDA-97F6912961EB}">
      <dgm:prSet/>
      <dgm:spPr/>
      <dgm:t>
        <a:bodyPr/>
        <a:lstStyle/>
        <a:p>
          <a:endParaRPr lang="it-IT"/>
        </a:p>
      </dgm:t>
    </dgm:pt>
    <dgm:pt modelId="{A735FCD4-3F42-4465-A345-BE71F9887008}">
      <dgm:prSet phldrT="[Testo]"/>
      <dgm:spPr/>
      <dgm:t>
        <a:bodyPr/>
        <a:lstStyle/>
        <a:p>
          <a:r>
            <a:rPr lang="it-IT" dirty="0" err="1" smtClean="0"/>
            <a:t>binge</a:t>
          </a:r>
          <a:endParaRPr lang="it-IT" dirty="0"/>
        </a:p>
      </dgm:t>
    </dgm:pt>
    <dgm:pt modelId="{DD94809F-F0A3-4594-9A3D-F21621C42F15}" type="parTrans" cxnId="{FCC397AB-7660-4997-B915-FE153C4D5A9A}">
      <dgm:prSet/>
      <dgm:spPr/>
      <dgm:t>
        <a:bodyPr/>
        <a:lstStyle/>
        <a:p>
          <a:endParaRPr lang="it-IT"/>
        </a:p>
      </dgm:t>
    </dgm:pt>
    <dgm:pt modelId="{7E5A3327-91FB-4FF0-9B4C-A920E9A00FAF}" type="sibTrans" cxnId="{FCC397AB-7660-4997-B915-FE153C4D5A9A}">
      <dgm:prSet/>
      <dgm:spPr/>
      <dgm:t>
        <a:bodyPr/>
        <a:lstStyle/>
        <a:p>
          <a:endParaRPr lang="it-IT"/>
        </a:p>
      </dgm:t>
    </dgm:pt>
    <dgm:pt modelId="{06B24C4B-8AD8-4765-8044-4BDDE25B16CE}">
      <dgm:prSet phldrT="[Testo]"/>
      <dgm:spPr/>
      <dgm:t>
        <a:bodyPr/>
        <a:lstStyle/>
        <a:p>
          <a:r>
            <a:rPr lang="it-IT" dirty="0" err="1" smtClean="0"/>
            <a:t>sweeteating</a:t>
          </a:r>
          <a:endParaRPr lang="it-IT" dirty="0"/>
        </a:p>
      </dgm:t>
    </dgm:pt>
    <dgm:pt modelId="{8850C430-E54C-4B23-BEE2-53D2A785E2E6}" type="parTrans" cxnId="{DF2FFF5B-6CCB-47EA-BF1A-9B91A3414C18}">
      <dgm:prSet/>
      <dgm:spPr/>
      <dgm:t>
        <a:bodyPr/>
        <a:lstStyle/>
        <a:p>
          <a:endParaRPr lang="it-IT"/>
        </a:p>
      </dgm:t>
    </dgm:pt>
    <dgm:pt modelId="{FBD98CC2-C9E5-426E-A61C-49843C8620DB}" type="sibTrans" cxnId="{DF2FFF5B-6CCB-47EA-BF1A-9B91A3414C18}">
      <dgm:prSet/>
      <dgm:spPr/>
      <dgm:t>
        <a:bodyPr/>
        <a:lstStyle/>
        <a:p>
          <a:endParaRPr lang="it-IT"/>
        </a:p>
      </dgm:t>
    </dgm:pt>
    <dgm:pt modelId="{D9A2816C-9D30-417F-9D8F-8289F649A39F}">
      <dgm:prSet phldrT="[Testo]"/>
      <dgm:spPr/>
      <dgm:t>
        <a:bodyPr/>
        <a:lstStyle/>
        <a:p>
          <a:r>
            <a:rPr lang="it-IT" dirty="0" err="1" smtClean="0"/>
            <a:t>Food</a:t>
          </a:r>
          <a:r>
            <a:rPr lang="it-IT" dirty="0" smtClean="0"/>
            <a:t> </a:t>
          </a:r>
          <a:r>
            <a:rPr lang="it-IT" dirty="0" err="1" smtClean="0"/>
            <a:t>addiction</a:t>
          </a:r>
          <a:endParaRPr lang="it-IT" dirty="0"/>
        </a:p>
      </dgm:t>
    </dgm:pt>
    <dgm:pt modelId="{3406D99C-C2C8-4992-A6DA-EF4F98230689}" type="parTrans" cxnId="{BDD3F4E4-1192-432D-8FB0-B126A0184189}">
      <dgm:prSet/>
      <dgm:spPr/>
      <dgm:t>
        <a:bodyPr/>
        <a:lstStyle/>
        <a:p>
          <a:endParaRPr lang="it-IT"/>
        </a:p>
      </dgm:t>
    </dgm:pt>
    <dgm:pt modelId="{4DF4FE7D-3CF4-4CAB-95AA-7624BF47C2E1}" type="sibTrans" cxnId="{BDD3F4E4-1192-432D-8FB0-B126A0184189}">
      <dgm:prSet/>
      <dgm:spPr/>
      <dgm:t>
        <a:bodyPr/>
        <a:lstStyle/>
        <a:p>
          <a:endParaRPr lang="it-IT"/>
        </a:p>
      </dgm:t>
    </dgm:pt>
    <dgm:pt modelId="{11B9785C-EC94-4981-AA1C-327BC08965DF}">
      <dgm:prSet phldrT="[Testo]"/>
      <dgm:spPr/>
      <dgm:t>
        <a:bodyPr/>
        <a:lstStyle/>
        <a:p>
          <a:r>
            <a:rPr lang="it-IT" dirty="0" smtClean="0"/>
            <a:t>grazing</a:t>
          </a:r>
          <a:endParaRPr lang="it-IT" dirty="0"/>
        </a:p>
      </dgm:t>
    </dgm:pt>
    <dgm:pt modelId="{FB67743C-0B96-4726-BBE4-2BE4A79845E5}" type="parTrans" cxnId="{F3F4998E-FDCC-4B99-848C-9A5D6C1F438E}">
      <dgm:prSet/>
      <dgm:spPr/>
      <dgm:t>
        <a:bodyPr/>
        <a:lstStyle/>
        <a:p>
          <a:endParaRPr lang="it-IT"/>
        </a:p>
      </dgm:t>
    </dgm:pt>
    <dgm:pt modelId="{100539CD-40AE-40A6-8A06-8DE70E3620DA}" type="sibTrans" cxnId="{F3F4998E-FDCC-4B99-848C-9A5D6C1F438E}">
      <dgm:prSet/>
      <dgm:spPr/>
      <dgm:t>
        <a:bodyPr/>
        <a:lstStyle/>
        <a:p>
          <a:endParaRPr lang="it-IT"/>
        </a:p>
      </dgm:t>
    </dgm:pt>
    <dgm:pt modelId="{7D53BC09-8C41-4A64-B9EF-A882CE950A29}" type="pres">
      <dgm:prSet presAssocID="{24B5C109-5AF2-44CF-8CC7-FA015C7F30FB}" presName="Name0" presStyleCnt="0">
        <dgm:presLayoutVars>
          <dgm:chMax val="1"/>
          <dgm:dir/>
          <dgm:animLvl val="ctr"/>
          <dgm:resizeHandles val="exact"/>
        </dgm:presLayoutVars>
      </dgm:prSet>
      <dgm:spPr/>
    </dgm:pt>
    <dgm:pt modelId="{F3EBF763-4D90-47BA-BCAB-AC7D05B16269}" type="pres">
      <dgm:prSet presAssocID="{C6F8FBC8-0D2B-4461-A8E4-8617489103C7}" presName="centerShape" presStyleLbl="node0" presStyleIdx="0" presStyleCnt="1" custLinFactNeighborX="-454" custLinFactNeighborY="1361"/>
      <dgm:spPr/>
    </dgm:pt>
    <dgm:pt modelId="{94D617B4-F1A0-4D69-ACD1-2646F697DCAC}" type="pres">
      <dgm:prSet presAssocID="{A735FCD4-3F42-4465-A345-BE71F9887008}" presName="node" presStyleLbl="node1" presStyleIdx="0" presStyleCnt="4">
        <dgm:presLayoutVars>
          <dgm:bulletEnabled val="1"/>
        </dgm:presLayoutVars>
      </dgm:prSet>
      <dgm:spPr/>
    </dgm:pt>
    <dgm:pt modelId="{89D8416C-8FC3-44CE-B298-25DAA65EE0E3}" type="pres">
      <dgm:prSet presAssocID="{A735FCD4-3F42-4465-A345-BE71F9887008}" presName="dummy" presStyleCnt="0"/>
      <dgm:spPr/>
    </dgm:pt>
    <dgm:pt modelId="{D3765103-BE35-4712-8CCC-54B06E5BC9CD}" type="pres">
      <dgm:prSet presAssocID="{7E5A3327-91FB-4FF0-9B4C-A920E9A00FAF}" presName="sibTrans" presStyleLbl="sibTrans2D1" presStyleIdx="0" presStyleCnt="4"/>
      <dgm:spPr/>
    </dgm:pt>
    <dgm:pt modelId="{C7C66D94-03CD-49E5-ABD8-986EF5CF3C61}" type="pres">
      <dgm:prSet presAssocID="{06B24C4B-8AD8-4765-8044-4BDDE25B16CE}" presName="node" presStyleLbl="node1" presStyleIdx="1" presStyleCnt="4">
        <dgm:presLayoutVars>
          <dgm:bulletEnabled val="1"/>
        </dgm:presLayoutVars>
      </dgm:prSet>
      <dgm:spPr/>
    </dgm:pt>
    <dgm:pt modelId="{EDA28345-19CB-4698-A4F4-3B79D1E7FB98}" type="pres">
      <dgm:prSet presAssocID="{06B24C4B-8AD8-4765-8044-4BDDE25B16CE}" presName="dummy" presStyleCnt="0"/>
      <dgm:spPr/>
    </dgm:pt>
    <dgm:pt modelId="{BCDC08AD-451F-4E7A-9044-0AF1DEACA7A4}" type="pres">
      <dgm:prSet presAssocID="{FBD98CC2-C9E5-426E-A61C-49843C8620DB}" presName="sibTrans" presStyleLbl="sibTrans2D1" presStyleIdx="1" presStyleCnt="4"/>
      <dgm:spPr/>
    </dgm:pt>
    <dgm:pt modelId="{0B19D3C2-E2DC-41FF-A1C8-724BDBE6175B}" type="pres">
      <dgm:prSet presAssocID="{D9A2816C-9D30-417F-9D8F-8289F649A39F}" presName="node" presStyleLbl="node1" presStyleIdx="2" presStyleCnt="4">
        <dgm:presLayoutVars>
          <dgm:bulletEnabled val="1"/>
        </dgm:presLayoutVars>
      </dgm:prSet>
      <dgm:spPr/>
    </dgm:pt>
    <dgm:pt modelId="{5AE8E0EA-C7BB-48F9-B889-9E257796E904}" type="pres">
      <dgm:prSet presAssocID="{D9A2816C-9D30-417F-9D8F-8289F649A39F}" presName="dummy" presStyleCnt="0"/>
      <dgm:spPr/>
    </dgm:pt>
    <dgm:pt modelId="{BA0614DB-0EA8-445C-B59E-A29E39C77816}" type="pres">
      <dgm:prSet presAssocID="{4DF4FE7D-3CF4-4CAB-95AA-7624BF47C2E1}" presName="sibTrans" presStyleLbl="sibTrans2D1" presStyleIdx="2" presStyleCnt="4"/>
      <dgm:spPr/>
    </dgm:pt>
    <dgm:pt modelId="{DFF03894-99AB-4565-AFF2-36284D67F0E1}" type="pres">
      <dgm:prSet presAssocID="{11B9785C-EC94-4981-AA1C-327BC08965DF}" presName="node" presStyleLbl="node1" presStyleIdx="3" presStyleCnt="4">
        <dgm:presLayoutVars>
          <dgm:bulletEnabled val="1"/>
        </dgm:presLayoutVars>
      </dgm:prSet>
      <dgm:spPr/>
    </dgm:pt>
    <dgm:pt modelId="{89FE62C3-7B45-42E4-8FED-FCB02F2DE170}" type="pres">
      <dgm:prSet presAssocID="{11B9785C-EC94-4981-AA1C-327BC08965DF}" presName="dummy" presStyleCnt="0"/>
      <dgm:spPr/>
    </dgm:pt>
    <dgm:pt modelId="{99673EF3-C5C9-4DC0-B9E7-32D5FE7E97FE}" type="pres">
      <dgm:prSet presAssocID="{100539CD-40AE-40A6-8A06-8DE70E3620DA}" presName="sibTrans" presStyleLbl="sibTrans2D1" presStyleIdx="3" presStyleCnt="4"/>
      <dgm:spPr/>
    </dgm:pt>
  </dgm:ptLst>
  <dgm:cxnLst>
    <dgm:cxn modelId="{A8D6773F-F70F-47DC-B0EB-F3A817A42C96}" type="presOf" srcId="{A735FCD4-3F42-4465-A345-BE71F9887008}" destId="{94D617B4-F1A0-4D69-ACD1-2646F697DCAC}" srcOrd="0" destOrd="0" presId="urn:microsoft.com/office/officeart/2005/8/layout/radial6"/>
    <dgm:cxn modelId="{DF2FFF5B-6CCB-47EA-BF1A-9B91A3414C18}" srcId="{C6F8FBC8-0D2B-4461-A8E4-8617489103C7}" destId="{06B24C4B-8AD8-4765-8044-4BDDE25B16CE}" srcOrd="1" destOrd="0" parTransId="{8850C430-E54C-4B23-BEE2-53D2A785E2E6}" sibTransId="{FBD98CC2-C9E5-426E-A61C-49843C8620DB}"/>
    <dgm:cxn modelId="{AE5716C4-FAA5-434E-9CF8-A8529D3A536A}" type="presOf" srcId="{C6F8FBC8-0D2B-4461-A8E4-8617489103C7}" destId="{F3EBF763-4D90-47BA-BCAB-AC7D05B16269}" srcOrd="0" destOrd="0" presId="urn:microsoft.com/office/officeart/2005/8/layout/radial6"/>
    <dgm:cxn modelId="{42D4246E-8268-4C8D-A13C-D4E868FAC9C5}" type="presOf" srcId="{4DF4FE7D-3CF4-4CAB-95AA-7624BF47C2E1}" destId="{BA0614DB-0EA8-445C-B59E-A29E39C77816}" srcOrd="0" destOrd="0" presId="urn:microsoft.com/office/officeart/2005/8/layout/radial6"/>
    <dgm:cxn modelId="{44864A9F-943C-4DBF-9F23-D333A4430910}" type="presOf" srcId="{100539CD-40AE-40A6-8A06-8DE70E3620DA}" destId="{99673EF3-C5C9-4DC0-B9E7-32D5FE7E97FE}" srcOrd="0" destOrd="0" presId="urn:microsoft.com/office/officeart/2005/8/layout/radial6"/>
    <dgm:cxn modelId="{567FFAF7-58C4-4488-BD1A-155FDA67E2D2}" type="presOf" srcId="{FBD98CC2-C9E5-426E-A61C-49843C8620DB}" destId="{BCDC08AD-451F-4E7A-9044-0AF1DEACA7A4}" srcOrd="0" destOrd="0" presId="urn:microsoft.com/office/officeart/2005/8/layout/radial6"/>
    <dgm:cxn modelId="{7669B1CD-4F85-4236-8E05-56ECABDD191A}" type="presOf" srcId="{7E5A3327-91FB-4FF0-9B4C-A920E9A00FAF}" destId="{D3765103-BE35-4712-8CCC-54B06E5BC9CD}" srcOrd="0" destOrd="0" presId="urn:microsoft.com/office/officeart/2005/8/layout/radial6"/>
    <dgm:cxn modelId="{3C7BE71B-994D-4DCC-9FDA-97F6912961EB}" srcId="{24B5C109-5AF2-44CF-8CC7-FA015C7F30FB}" destId="{C6F8FBC8-0D2B-4461-A8E4-8617489103C7}" srcOrd="0" destOrd="0" parTransId="{EE2D1382-5F29-484A-B64A-5B7C64C08B37}" sibTransId="{5495726D-346E-4619-B3E3-71457B1B78B4}"/>
    <dgm:cxn modelId="{BDD3F4E4-1192-432D-8FB0-B126A0184189}" srcId="{C6F8FBC8-0D2B-4461-A8E4-8617489103C7}" destId="{D9A2816C-9D30-417F-9D8F-8289F649A39F}" srcOrd="2" destOrd="0" parTransId="{3406D99C-C2C8-4992-A6DA-EF4F98230689}" sibTransId="{4DF4FE7D-3CF4-4CAB-95AA-7624BF47C2E1}"/>
    <dgm:cxn modelId="{20CDB6C0-CE71-448F-B8CE-AA07E8E70769}" type="presOf" srcId="{06B24C4B-8AD8-4765-8044-4BDDE25B16CE}" destId="{C7C66D94-03CD-49E5-ABD8-986EF5CF3C61}" srcOrd="0" destOrd="0" presId="urn:microsoft.com/office/officeart/2005/8/layout/radial6"/>
    <dgm:cxn modelId="{2D8883B5-5857-413E-AA77-80062C80AE18}" type="presOf" srcId="{11B9785C-EC94-4981-AA1C-327BC08965DF}" destId="{DFF03894-99AB-4565-AFF2-36284D67F0E1}" srcOrd="0" destOrd="0" presId="urn:microsoft.com/office/officeart/2005/8/layout/radial6"/>
    <dgm:cxn modelId="{F3F4998E-FDCC-4B99-848C-9A5D6C1F438E}" srcId="{C6F8FBC8-0D2B-4461-A8E4-8617489103C7}" destId="{11B9785C-EC94-4981-AA1C-327BC08965DF}" srcOrd="3" destOrd="0" parTransId="{FB67743C-0B96-4726-BBE4-2BE4A79845E5}" sibTransId="{100539CD-40AE-40A6-8A06-8DE70E3620DA}"/>
    <dgm:cxn modelId="{BB94E8D8-90F4-4704-9452-EE0ACF14C498}" type="presOf" srcId="{24B5C109-5AF2-44CF-8CC7-FA015C7F30FB}" destId="{7D53BC09-8C41-4A64-B9EF-A882CE950A29}" srcOrd="0" destOrd="0" presId="urn:microsoft.com/office/officeart/2005/8/layout/radial6"/>
    <dgm:cxn modelId="{E74A22CD-7323-4D88-BB44-A48C30F831DB}" type="presOf" srcId="{D9A2816C-9D30-417F-9D8F-8289F649A39F}" destId="{0B19D3C2-E2DC-41FF-A1C8-724BDBE6175B}" srcOrd="0" destOrd="0" presId="urn:microsoft.com/office/officeart/2005/8/layout/radial6"/>
    <dgm:cxn modelId="{FCC397AB-7660-4997-B915-FE153C4D5A9A}" srcId="{C6F8FBC8-0D2B-4461-A8E4-8617489103C7}" destId="{A735FCD4-3F42-4465-A345-BE71F9887008}" srcOrd="0" destOrd="0" parTransId="{DD94809F-F0A3-4594-9A3D-F21621C42F15}" sibTransId="{7E5A3327-91FB-4FF0-9B4C-A920E9A00FAF}"/>
    <dgm:cxn modelId="{61C3AA30-3C5B-48F1-BCC2-483E9E3D2125}" type="presParOf" srcId="{7D53BC09-8C41-4A64-B9EF-A882CE950A29}" destId="{F3EBF763-4D90-47BA-BCAB-AC7D05B16269}" srcOrd="0" destOrd="0" presId="urn:microsoft.com/office/officeart/2005/8/layout/radial6"/>
    <dgm:cxn modelId="{499CAA8A-FBCE-4362-A608-A15288629326}" type="presParOf" srcId="{7D53BC09-8C41-4A64-B9EF-A882CE950A29}" destId="{94D617B4-F1A0-4D69-ACD1-2646F697DCAC}" srcOrd="1" destOrd="0" presId="urn:microsoft.com/office/officeart/2005/8/layout/radial6"/>
    <dgm:cxn modelId="{C204073D-07BD-42E8-ACB2-E25D141ADF7B}" type="presParOf" srcId="{7D53BC09-8C41-4A64-B9EF-A882CE950A29}" destId="{89D8416C-8FC3-44CE-B298-25DAA65EE0E3}" srcOrd="2" destOrd="0" presId="urn:microsoft.com/office/officeart/2005/8/layout/radial6"/>
    <dgm:cxn modelId="{80BA8B90-3A62-49D1-902B-FE841FF31FD9}" type="presParOf" srcId="{7D53BC09-8C41-4A64-B9EF-A882CE950A29}" destId="{D3765103-BE35-4712-8CCC-54B06E5BC9CD}" srcOrd="3" destOrd="0" presId="urn:microsoft.com/office/officeart/2005/8/layout/radial6"/>
    <dgm:cxn modelId="{6D430018-439A-49C7-9C5B-E07BC81E8BB4}" type="presParOf" srcId="{7D53BC09-8C41-4A64-B9EF-A882CE950A29}" destId="{C7C66D94-03CD-49E5-ABD8-986EF5CF3C61}" srcOrd="4" destOrd="0" presId="urn:microsoft.com/office/officeart/2005/8/layout/radial6"/>
    <dgm:cxn modelId="{4239D9FA-2F06-4B67-96FD-C964B0424841}" type="presParOf" srcId="{7D53BC09-8C41-4A64-B9EF-A882CE950A29}" destId="{EDA28345-19CB-4698-A4F4-3B79D1E7FB98}" srcOrd="5" destOrd="0" presId="urn:microsoft.com/office/officeart/2005/8/layout/radial6"/>
    <dgm:cxn modelId="{8CAB8230-A2EB-4815-88D2-37BE4C3322F3}" type="presParOf" srcId="{7D53BC09-8C41-4A64-B9EF-A882CE950A29}" destId="{BCDC08AD-451F-4E7A-9044-0AF1DEACA7A4}" srcOrd="6" destOrd="0" presId="urn:microsoft.com/office/officeart/2005/8/layout/radial6"/>
    <dgm:cxn modelId="{3B728ECA-EBD4-40DC-8476-F92AC86B5C97}" type="presParOf" srcId="{7D53BC09-8C41-4A64-B9EF-A882CE950A29}" destId="{0B19D3C2-E2DC-41FF-A1C8-724BDBE6175B}" srcOrd="7" destOrd="0" presId="urn:microsoft.com/office/officeart/2005/8/layout/radial6"/>
    <dgm:cxn modelId="{3DC89931-6910-4703-B6DA-C4C63DF3083F}" type="presParOf" srcId="{7D53BC09-8C41-4A64-B9EF-A882CE950A29}" destId="{5AE8E0EA-C7BB-48F9-B889-9E257796E904}" srcOrd="8" destOrd="0" presId="urn:microsoft.com/office/officeart/2005/8/layout/radial6"/>
    <dgm:cxn modelId="{3AE8217A-8FA0-42E5-8EA5-4B56A61BFAF0}" type="presParOf" srcId="{7D53BC09-8C41-4A64-B9EF-A882CE950A29}" destId="{BA0614DB-0EA8-445C-B59E-A29E39C77816}" srcOrd="9" destOrd="0" presId="urn:microsoft.com/office/officeart/2005/8/layout/radial6"/>
    <dgm:cxn modelId="{BE48B129-AA08-4DA6-BE2D-4C2328FDBAA1}" type="presParOf" srcId="{7D53BC09-8C41-4A64-B9EF-A882CE950A29}" destId="{DFF03894-99AB-4565-AFF2-36284D67F0E1}" srcOrd="10" destOrd="0" presId="urn:microsoft.com/office/officeart/2005/8/layout/radial6"/>
    <dgm:cxn modelId="{2FB1C551-06A4-4E81-8611-BC0C405431F3}" type="presParOf" srcId="{7D53BC09-8C41-4A64-B9EF-A882CE950A29}" destId="{89FE62C3-7B45-42E4-8FED-FCB02F2DE170}" srcOrd="11" destOrd="0" presId="urn:microsoft.com/office/officeart/2005/8/layout/radial6"/>
    <dgm:cxn modelId="{125194B9-9FBF-456B-8F65-FF58F5279CC3}" type="presParOf" srcId="{7D53BC09-8C41-4A64-B9EF-A882CE950A29}" destId="{99673EF3-C5C9-4DC0-B9E7-32D5FE7E97FE}"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2451cffbbf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2451cffbbf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5200" y="4211375"/>
            <a:ext cx="8073600" cy="571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D4773"/>
              </a:buClr>
              <a:buSzPts val="3000"/>
              <a:buFont typeface="Arial"/>
              <a:buNone/>
              <a:defRPr sz="3000">
                <a:solidFill>
                  <a:srgbClr val="0D4773"/>
                </a:solidFill>
                <a:latin typeface="Arial"/>
                <a:ea typeface="Arial"/>
                <a:cs typeface="Arial"/>
                <a:sym typeface="Arial"/>
              </a:defRPr>
            </a:lvl1pPr>
            <a:lvl2pPr lvl="1" algn="ctr" rtl="0">
              <a:spcBef>
                <a:spcPts val="0"/>
              </a:spcBef>
              <a:spcAft>
                <a:spcPts val="0"/>
              </a:spcAft>
              <a:buClr>
                <a:srgbClr val="333132"/>
              </a:buClr>
              <a:buSzPts val="3500"/>
              <a:buNone/>
              <a:defRPr sz="3500" b="1">
                <a:solidFill>
                  <a:srgbClr val="333132"/>
                </a:solidFill>
              </a:defRPr>
            </a:lvl2pPr>
            <a:lvl3pPr lvl="2" algn="ctr" rtl="0">
              <a:spcBef>
                <a:spcPts val="0"/>
              </a:spcBef>
              <a:spcAft>
                <a:spcPts val="0"/>
              </a:spcAft>
              <a:buClr>
                <a:srgbClr val="333132"/>
              </a:buClr>
              <a:buSzPts val="3500"/>
              <a:buNone/>
              <a:defRPr sz="3500" b="1">
                <a:solidFill>
                  <a:srgbClr val="333132"/>
                </a:solidFill>
              </a:defRPr>
            </a:lvl3pPr>
            <a:lvl4pPr lvl="3" algn="ctr" rtl="0">
              <a:spcBef>
                <a:spcPts val="0"/>
              </a:spcBef>
              <a:spcAft>
                <a:spcPts val="0"/>
              </a:spcAft>
              <a:buClr>
                <a:srgbClr val="333132"/>
              </a:buClr>
              <a:buSzPts val="3500"/>
              <a:buNone/>
              <a:defRPr sz="3500" b="1">
                <a:solidFill>
                  <a:srgbClr val="333132"/>
                </a:solidFill>
              </a:defRPr>
            </a:lvl4pPr>
            <a:lvl5pPr lvl="4" algn="ctr" rtl="0">
              <a:spcBef>
                <a:spcPts val="0"/>
              </a:spcBef>
              <a:spcAft>
                <a:spcPts val="0"/>
              </a:spcAft>
              <a:buClr>
                <a:srgbClr val="333132"/>
              </a:buClr>
              <a:buSzPts val="3500"/>
              <a:buNone/>
              <a:defRPr sz="3500" b="1">
                <a:solidFill>
                  <a:srgbClr val="333132"/>
                </a:solidFill>
              </a:defRPr>
            </a:lvl5pPr>
            <a:lvl6pPr lvl="5" algn="ctr" rtl="0">
              <a:spcBef>
                <a:spcPts val="0"/>
              </a:spcBef>
              <a:spcAft>
                <a:spcPts val="0"/>
              </a:spcAft>
              <a:buClr>
                <a:srgbClr val="333132"/>
              </a:buClr>
              <a:buSzPts val="3500"/>
              <a:buNone/>
              <a:defRPr sz="3500" b="1">
                <a:solidFill>
                  <a:srgbClr val="333132"/>
                </a:solidFill>
              </a:defRPr>
            </a:lvl6pPr>
            <a:lvl7pPr lvl="6" algn="ctr" rtl="0">
              <a:spcBef>
                <a:spcPts val="0"/>
              </a:spcBef>
              <a:spcAft>
                <a:spcPts val="0"/>
              </a:spcAft>
              <a:buClr>
                <a:srgbClr val="333132"/>
              </a:buClr>
              <a:buSzPts val="3500"/>
              <a:buNone/>
              <a:defRPr sz="3500" b="1">
                <a:solidFill>
                  <a:srgbClr val="333132"/>
                </a:solidFill>
              </a:defRPr>
            </a:lvl7pPr>
            <a:lvl8pPr lvl="7" algn="ctr" rtl="0">
              <a:spcBef>
                <a:spcPts val="0"/>
              </a:spcBef>
              <a:spcAft>
                <a:spcPts val="0"/>
              </a:spcAft>
              <a:buClr>
                <a:srgbClr val="333132"/>
              </a:buClr>
              <a:buSzPts val="3500"/>
              <a:buNone/>
              <a:defRPr sz="3500" b="1">
                <a:solidFill>
                  <a:srgbClr val="333132"/>
                </a:solidFill>
              </a:defRPr>
            </a:lvl8pPr>
            <a:lvl9pPr lvl="8" algn="ctr" rtl="0">
              <a:spcBef>
                <a:spcPts val="0"/>
              </a:spcBef>
              <a:spcAft>
                <a:spcPts val="0"/>
              </a:spcAft>
              <a:buClr>
                <a:srgbClr val="333132"/>
              </a:buClr>
              <a:buSzPts val="3500"/>
              <a:buNone/>
              <a:defRPr sz="3500" b="1">
                <a:solidFill>
                  <a:srgbClr val="33313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
        <p:cNvGrpSpPr/>
        <p:nvPr/>
      </p:nvGrpSpPr>
      <p:grpSpPr>
        <a:xfrm>
          <a:off x="0" y="0"/>
          <a:ext cx="0" cy="0"/>
          <a:chOff x="0" y="0"/>
          <a:chExt cx="0" cy="0"/>
        </a:xfrm>
      </p:grpSpPr>
      <p:sp>
        <p:nvSpPr>
          <p:cNvPr id="34" name="Google Shape;34;p11"/>
          <p:cNvSpPr txBox="1">
            <a:spLocks noGrp="1"/>
          </p:cNvSpPr>
          <p:nvPr>
            <p:ph type="body" idx="1"/>
          </p:nvPr>
        </p:nvSpPr>
        <p:spPr>
          <a:xfrm>
            <a:off x="311700" y="937250"/>
            <a:ext cx="8520600" cy="33603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5" name="Google Shape;35;p11"/>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BA5DC4BC-E783-449A-93A5-67C43B07E2E9}" type="datetimeFigureOut">
              <a:rPr lang="it-IT" smtClean="0"/>
              <a:pPr/>
              <a:t>09/05/2025</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89D306FA-055E-4132-8556-B21804DDC46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5200" y="4211375"/>
            <a:ext cx="8073600" cy="571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D4773"/>
              </a:buClr>
              <a:buSzPts val="3000"/>
              <a:buFont typeface="Arial"/>
              <a:buNone/>
              <a:defRPr sz="3000">
                <a:solidFill>
                  <a:srgbClr val="0D4773"/>
                </a:solidFill>
                <a:latin typeface="Arial"/>
                <a:ea typeface="Arial"/>
                <a:cs typeface="Arial"/>
                <a:sym typeface="Arial"/>
              </a:defRPr>
            </a:lvl1pPr>
            <a:lvl2pPr lvl="1" algn="ctr" rtl="0">
              <a:spcBef>
                <a:spcPts val="0"/>
              </a:spcBef>
              <a:spcAft>
                <a:spcPts val="0"/>
              </a:spcAft>
              <a:buClr>
                <a:srgbClr val="333132"/>
              </a:buClr>
              <a:buSzPts val="3500"/>
              <a:buNone/>
              <a:defRPr sz="3500" b="1">
                <a:solidFill>
                  <a:srgbClr val="333132"/>
                </a:solidFill>
              </a:defRPr>
            </a:lvl2pPr>
            <a:lvl3pPr lvl="2" algn="ctr" rtl="0">
              <a:spcBef>
                <a:spcPts val="0"/>
              </a:spcBef>
              <a:spcAft>
                <a:spcPts val="0"/>
              </a:spcAft>
              <a:buClr>
                <a:srgbClr val="333132"/>
              </a:buClr>
              <a:buSzPts val="3500"/>
              <a:buNone/>
              <a:defRPr sz="3500" b="1">
                <a:solidFill>
                  <a:srgbClr val="333132"/>
                </a:solidFill>
              </a:defRPr>
            </a:lvl3pPr>
            <a:lvl4pPr lvl="3" algn="ctr" rtl="0">
              <a:spcBef>
                <a:spcPts val="0"/>
              </a:spcBef>
              <a:spcAft>
                <a:spcPts val="0"/>
              </a:spcAft>
              <a:buClr>
                <a:srgbClr val="333132"/>
              </a:buClr>
              <a:buSzPts val="3500"/>
              <a:buNone/>
              <a:defRPr sz="3500" b="1">
                <a:solidFill>
                  <a:srgbClr val="333132"/>
                </a:solidFill>
              </a:defRPr>
            </a:lvl4pPr>
            <a:lvl5pPr lvl="4" algn="ctr" rtl="0">
              <a:spcBef>
                <a:spcPts val="0"/>
              </a:spcBef>
              <a:spcAft>
                <a:spcPts val="0"/>
              </a:spcAft>
              <a:buClr>
                <a:srgbClr val="333132"/>
              </a:buClr>
              <a:buSzPts val="3500"/>
              <a:buNone/>
              <a:defRPr sz="3500" b="1">
                <a:solidFill>
                  <a:srgbClr val="333132"/>
                </a:solidFill>
              </a:defRPr>
            </a:lvl5pPr>
            <a:lvl6pPr lvl="5" algn="ctr" rtl="0">
              <a:spcBef>
                <a:spcPts val="0"/>
              </a:spcBef>
              <a:spcAft>
                <a:spcPts val="0"/>
              </a:spcAft>
              <a:buClr>
                <a:srgbClr val="333132"/>
              </a:buClr>
              <a:buSzPts val="3500"/>
              <a:buNone/>
              <a:defRPr sz="3500" b="1">
                <a:solidFill>
                  <a:srgbClr val="333132"/>
                </a:solidFill>
              </a:defRPr>
            </a:lvl6pPr>
            <a:lvl7pPr lvl="6" algn="ctr" rtl="0">
              <a:spcBef>
                <a:spcPts val="0"/>
              </a:spcBef>
              <a:spcAft>
                <a:spcPts val="0"/>
              </a:spcAft>
              <a:buClr>
                <a:srgbClr val="333132"/>
              </a:buClr>
              <a:buSzPts val="3500"/>
              <a:buNone/>
              <a:defRPr sz="3500" b="1">
                <a:solidFill>
                  <a:srgbClr val="333132"/>
                </a:solidFill>
              </a:defRPr>
            </a:lvl7pPr>
            <a:lvl8pPr lvl="7" algn="ctr" rtl="0">
              <a:spcBef>
                <a:spcPts val="0"/>
              </a:spcBef>
              <a:spcAft>
                <a:spcPts val="0"/>
              </a:spcAft>
              <a:buClr>
                <a:srgbClr val="333132"/>
              </a:buClr>
              <a:buSzPts val="3500"/>
              <a:buNone/>
              <a:defRPr sz="3500" b="1">
                <a:solidFill>
                  <a:srgbClr val="333132"/>
                </a:solidFill>
              </a:defRPr>
            </a:lvl8pPr>
            <a:lvl9pPr lvl="8" algn="ctr" rtl="0">
              <a:spcBef>
                <a:spcPts val="0"/>
              </a:spcBef>
              <a:spcAft>
                <a:spcPts val="0"/>
              </a:spcAft>
              <a:buClr>
                <a:srgbClr val="333132"/>
              </a:buClr>
              <a:buSzPts val="3500"/>
              <a:buNone/>
              <a:defRPr sz="3500" b="1">
                <a:solidFill>
                  <a:srgbClr val="33313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 name="Google Shape;14;p4"/>
          <p:cNvSpPr txBox="1">
            <a:spLocks noGrp="1"/>
          </p:cNvSpPr>
          <p:nvPr>
            <p:ph type="body" idx="1"/>
          </p:nvPr>
        </p:nvSpPr>
        <p:spPr>
          <a:xfrm>
            <a:off x="311700" y="1040125"/>
            <a:ext cx="8520600" cy="3234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5"/>
          <p:cNvSpPr txBox="1">
            <a:spLocks noGrp="1"/>
          </p:cNvSpPr>
          <p:nvPr>
            <p:ph type="body" idx="1"/>
          </p:nvPr>
        </p:nvSpPr>
        <p:spPr>
          <a:xfrm>
            <a:off x="311700" y="1063000"/>
            <a:ext cx="3999900" cy="31203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8" name="Google Shape;18;p5"/>
          <p:cNvSpPr txBox="1">
            <a:spLocks noGrp="1"/>
          </p:cNvSpPr>
          <p:nvPr>
            <p:ph type="body" idx="2"/>
          </p:nvPr>
        </p:nvSpPr>
        <p:spPr>
          <a:xfrm>
            <a:off x="4832400" y="1063000"/>
            <a:ext cx="3999900" cy="31203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288825" y="2267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3" name="Google Shape;23;p7"/>
          <p:cNvSpPr txBox="1">
            <a:spLocks noGrp="1"/>
          </p:cNvSpPr>
          <p:nvPr>
            <p:ph type="body" idx="1"/>
          </p:nvPr>
        </p:nvSpPr>
        <p:spPr>
          <a:xfrm>
            <a:off x="288825" y="1060725"/>
            <a:ext cx="4671900" cy="2532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298750" y="450150"/>
            <a:ext cx="85464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500"/>
              <a:buNone/>
              <a:defRPr sz="35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
        <p:cNvGrpSpPr/>
        <p:nvPr/>
      </p:nvGrpSpPr>
      <p:grpSpPr>
        <a:xfrm>
          <a:off x="0" y="0"/>
          <a:ext cx="0" cy="0"/>
          <a:chOff x="0" y="0"/>
          <a:chExt cx="0" cy="0"/>
        </a:xfrm>
      </p:grpSpPr>
      <p:sp>
        <p:nvSpPr>
          <p:cNvPr id="27" name="Google Shape;2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9"/>
          <p:cNvSpPr txBox="1">
            <a:spLocks noGrp="1"/>
          </p:cNvSpPr>
          <p:nvPr>
            <p:ph type="title"/>
          </p:nvPr>
        </p:nvSpPr>
        <p:spPr>
          <a:xfrm>
            <a:off x="265500" y="52452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5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 name="Google Shape;29;p9"/>
          <p:cNvSpPr txBox="1">
            <a:spLocks noGrp="1"/>
          </p:cNvSpPr>
          <p:nvPr>
            <p:ph type="subTitle" idx="1"/>
          </p:nvPr>
        </p:nvSpPr>
        <p:spPr>
          <a:xfrm>
            <a:off x="265500" y="29516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 name="Google Shape;3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Google Shape;32;p10"/>
          <p:cNvSpPr txBox="1">
            <a:spLocks noGrp="1"/>
          </p:cNvSpPr>
          <p:nvPr>
            <p:ph type="body" idx="1"/>
          </p:nvPr>
        </p:nvSpPr>
        <p:spPr>
          <a:xfrm>
            <a:off x="140250" y="3772600"/>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600"/>
              <a:buNone/>
              <a:defRPr sz="1600"/>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66250"/>
            <a:ext cx="51891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D4773"/>
              </a:buClr>
              <a:buSzPts val="2500"/>
              <a:buNone/>
              <a:defRPr sz="2500" b="1">
                <a:solidFill>
                  <a:srgbClr val="0D477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982975"/>
            <a:ext cx="8520600" cy="32805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D4773"/>
              </a:buClr>
              <a:buSzPts val="1800"/>
              <a:buChar char="●"/>
              <a:defRPr sz="1800">
                <a:solidFill>
                  <a:srgbClr val="0D4773"/>
                </a:solidFill>
              </a:defRPr>
            </a:lvl1pPr>
            <a:lvl2pPr marL="914400" lvl="1" indent="-317500">
              <a:lnSpc>
                <a:spcPct val="115000"/>
              </a:lnSpc>
              <a:spcBef>
                <a:spcPts val="0"/>
              </a:spcBef>
              <a:spcAft>
                <a:spcPts val="0"/>
              </a:spcAft>
              <a:buClr>
                <a:srgbClr val="0D4773"/>
              </a:buClr>
              <a:buSzPts val="1400"/>
              <a:buChar char="○"/>
              <a:defRPr>
                <a:solidFill>
                  <a:srgbClr val="0D4773"/>
                </a:solidFill>
              </a:defRPr>
            </a:lvl2pPr>
            <a:lvl3pPr marL="1371600" lvl="2" indent="-317500">
              <a:lnSpc>
                <a:spcPct val="115000"/>
              </a:lnSpc>
              <a:spcBef>
                <a:spcPts val="0"/>
              </a:spcBef>
              <a:spcAft>
                <a:spcPts val="0"/>
              </a:spcAft>
              <a:buClr>
                <a:srgbClr val="0D4773"/>
              </a:buClr>
              <a:buSzPts val="1400"/>
              <a:buChar char="■"/>
              <a:defRPr>
                <a:solidFill>
                  <a:srgbClr val="0D4773"/>
                </a:solidFill>
              </a:defRPr>
            </a:lvl3pPr>
            <a:lvl4pPr marL="1828800" lvl="3" indent="-317500">
              <a:lnSpc>
                <a:spcPct val="115000"/>
              </a:lnSpc>
              <a:spcBef>
                <a:spcPts val="0"/>
              </a:spcBef>
              <a:spcAft>
                <a:spcPts val="0"/>
              </a:spcAft>
              <a:buClr>
                <a:srgbClr val="0D4773"/>
              </a:buClr>
              <a:buSzPts val="1400"/>
              <a:buChar char="●"/>
              <a:defRPr>
                <a:solidFill>
                  <a:srgbClr val="0D4773"/>
                </a:solidFill>
              </a:defRPr>
            </a:lvl4pPr>
            <a:lvl5pPr marL="2286000" lvl="4" indent="-317500">
              <a:lnSpc>
                <a:spcPct val="115000"/>
              </a:lnSpc>
              <a:spcBef>
                <a:spcPts val="0"/>
              </a:spcBef>
              <a:spcAft>
                <a:spcPts val="0"/>
              </a:spcAft>
              <a:buClr>
                <a:srgbClr val="0D4773"/>
              </a:buClr>
              <a:buSzPts val="1400"/>
              <a:buChar char="○"/>
              <a:defRPr>
                <a:solidFill>
                  <a:srgbClr val="0D4773"/>
                </a:solidFill>
              </a:defRPr>
            </a:lvl5pPr>
            <a:lvl6pPr marL="2743200" lvl="5" indent="-317500">
              <a:lnSpc>
                <a:spcPct val="115000"/>
              </a:lnSpc>
              <a:spcBef>
                <a:spcPts val="0"/>
              </a:spcBef>
              <a:spcAft>
                <a:spcPts val="0"/>
              </a:spcAft>
              <a:buClr>
                <a:srgbClr val="0D4773"/>
              </a:buClr>
              <a:buSzPts val="1400"/>
              <a:buChar char="■"/>
              <a:defRPr>
                <a:solidFill>
                  <a:srgbClr val="0D4773"/>
                </a:solidFill>
              </a:defRPr>
            </a:lvl6pPr>
            <a:lvl7pPr marL="3200400" lvl="6" indent="-317500">
              <a:lnSpc>
                <a:spcPct val="115000"/>
              </a:lnSpc>
              <a:spcBef>
                <a:spcPts val="0"/>
              </a:spcBef>
              <a:spcAft>
                <a:spcPts val="0"/>
              </a:spcAft>
              <a:buClr>
                <a:srgbClr val="0D4773"/>
              </a:buClr>
              <a:buSzPts val="1400"/>
              <a:buChar char="●"/>
              <a:defRPr>
                <a:solidFill>
                  <a:srgbClr val="0D4773"/>
                </a:solidFill>
              </a:defRPr>
            </a:lvl7pPr>
            <a:lvl8pPr marL="3657600" lvl="7" indent="-317500">
              <a:lnSpc>
                <a:spcPct val="115000"/>
              </a:lnSpc>
              <a:spcBef>
                <a:spcPts val="0"/>
              </a:spcBef>
              <a:spcAft>
                <a:spcPts val="0"/>
              </a:spcAft>
              <a:buClr>
                <a:srgbClr val="0D4773"/>
              </a:buClr>
              <a:buSzPts val="1400"/>
              <a:buChar char="○"/>
              <a:defRPr>
                <a:solidFill>
                  <a:srgbClr val="0D4773"/>
                </a:solidFill>
              </a:defRPr>
            </a:lvl8pPr>
            <a:lvl9pPr marL="4114800" lvl="8" indent="-317500">
              <a:lnSpc>
                <a:spcPct val="115000"/>
              </a:lnSpc>
              <a:spcBef>
                <a:spcPts val="0"/>
              </a:spcBef>
              <a:spcAft>
                <a:spcPts val="0"/>
              </a:spcAft>
              <a:buClr>
                <a:srgbClr val="0D4773"/>
              </a:buClr>
              <a:buSzPts val="1400"/>
              <a:buChar char="■"/>
              <a:defRPr>
                <a:solidFill>
                  <a:srgbClr val="0D4773"/>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3"/>
          <p:cNvSpPr txBox="1">
            <a:spLocks noGrp="1"/>
          </p:cNvSpPr>
          <p:nvPr>
            <p:ph type="ctrTitle"/>
          </p:nvPr>
        </p:nvSpPr>
        <p:spPr>
          <a:xfrm>
            <a:off x="489600" y="4010400"/>
            <a:ext cx="8119200" cy="993600"/>
          </a:xfrm>
          <a:prstGeom prst="rect">
            <a:avLst/>
          </a:prstGeom>
        </p:spPr>
        <p:txBody>
          <a:bodyPr spcFirstLastPara="1" wrap="square" lIns="91425" tIns="91425" rIns="91425" bIns="91425" anchor="t" anchorCtr="0">
            <a:noAutofit/>
          </a:bodyPr>
          <a:lstStyle/>
          <a:p>
            <a:pPr lvl="0"/>
            <a:r>
              <a:rPr lang="en-US" sz="1400" dirty="0" smtClean="0"/>
              <a:t>THE RELATIONSHIP BETWEEN EMOTIONAL REGULATION, EATING BEHAVIOUR, AND OBESITY: A MULTIDIMENSIONAL APPROACH</a:t>
            </a:r>
            <a:br>
              <a:rPr lang="en-US" sz="1400" dirty="0" smtClean="0"/>
            </a:br>
            <a:r>
              <a:rPr lang="en-US" sz="1400" dirty="0" smtClean="0"/>
              <a:t>SICOB- IFSO Academy</a:t>
            </a:r>
            <a:br>
              <a:rPr lang="en-US" sz="1400" dirty="0" smtClean="0"/>
            </a:br>
            <a:r>
              <a:rPr lang="en-US" sz="1400" dirty="0" err="1" smtClean="0"/>
              <a:t>Fausta</a:t>
            </a:r>
            <a:r>
              <a:rPr lang="en-US" sz="1400" dirty="0" smtClean="0"/>
              <a:t> </a:t>
            </a:r>
            <a:r>
              <a:rPr lang="en-US" sz="1400" dirty="0" err="1" smtClean="0"/>
              <a:t>Micanti</a:t>
            </a:r>
            <a:endParaRP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468118" y="1188969"/>
            <a:ext cx="4675882" cy="131870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612540" y="2811751"/>
            <a:ext cx="4406769" cy="1483222"/>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48936" y="3361054"/>
            <a:ext cx="4288725" cy="1169384"/>
          </a:xfrm>
          <a:prstGeom prst="rect">
            <a:avLst/>
          </a:prstGeom>
          <a:noFill/>
          <a:ln w="9525">
            <a:noFill/>
            <a:miter lim="800000"/>
            <a:headEnd/>
            <a:tailEnd/>
          </a:ln>
          <a:effectLst/>
        </p:spPr>
      </p:pic>
      <p:sp>
        <p:nvSpPr>
          <p:cNvPr id="7" name="CasellaDiTesto 6"/>
          <p:cNvSpPr txBox="1"/>
          <p:nvPr/>
        </p:nvSpPr>
        <p:spPr>
          <a:xfrm>
            <a:off x="270164" y="1198418"/>
            <a:ext cx="3089563" cy="1600438"/>
          </a:xfrm>
          <a:prstGeom prst="rect">
            <a:avLst/>
          </a:prstGeom>
          <a:noFill/>
        </p:spPr>
        <p:txBody>
          <a:bodyPr wrap="square" rtlCol="0">
            <a:spAutoFit/>
          </a:bodyPr>
          <a:lstStyle/>
          <a:p>
            <a:pPr>
              <a:buNone/>
            </a:pPr>
            <a:r>
              <a:rPr lang="en-US" dirty="0" smtClean="0"/>
              <a:t> Individual sweetness sensitivity </a:t>
            </a:r>
            <a:r>
              <a:rPr lang="en-US" dirty="0" smtClean="0"/>
              <a:t>was positively associated with activation of </a:t>
            </a:r>
            <a:r>
              <a:rPr lang="en-US" dirty="0" smtClean="0"/>
              <a:t>the </a:t>
            </a:r>
            <a:r>
              <a:rPr lang="en-US" dirty="0" err="1" smtClean="0"/>
              <a:t>insula</a:t>
            </a:r>
            <a:r>
              <a:rPr lang="en-US" dirty="0" smtClean="0"/>
              <a:t> </a:t>
            </a:r>
            <a:r>
              <a:rPr lang="en-US" dirty="0" smtClean="0"/>
              <a:t>in response to </a:t>
            </a:r>
            <a:r>
              <a:rPr lang="en-US" dirty="0" smtClean="0"/>
              <a:t>chocolate</a:t>
            </a:r>
            <a:r>
              <a:rPr lang="en-US" dirty="0" smtClean="0"/>
              <a:t> </a:t>
            </a:r>
            <a:r>
              <a:rPr lang="en-US" dirty="0" smtClean="0"/>
              <a:t>and </a:t>
            </a:r>
            <a:r>
              <a:rPr lang="en-US" dirty="0" smtClean="0"/>
              <a:t>odor, suggesting an </a:t>
            </a:r>
            <a:r>
              <a:rPr lang="en-US" dirty="0" smtClean="0"/>
              <a:t>overlap  </a:t>
            </a:r>
            <a:r>
              <a:rPr lang="en-US" dirty="0" smtClean="0"/>
              <a:t>of neural responses to food odor with high sugar and fat</a:t>
            </a:r>
          </a:p>
          <a:p>
            <a:pPr>
              <a:buNone/>
            </a:pPr>
            <a:r>
              <a:rPr lang="en-US" dirty="0" smtClean="0"/>
              <a:t>content.</a:t>
            </a:r>
            <a:endParaRPr lang="it-IT"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1701" y="311727"/>
            <a:ext cx="4066336" cy="4384964"/>
          </a:xfrm>
        </p:spPr>
        <p:txBody>
          <a:bodyPr>
            <a:normAutofit/>
          </a:bodyPr>
          <a:lstStyle/>
          <a:p>
            <a:pPr>
              <a:buNone/>
            </a:pPr>
            <a:r>
              <a:rPr lang="en-US" sz="1400" dirty="0" smtClean="0"/>
              <a:t>Food addiction is conceptualized </a:t>
            </a:r>
            <a:r>
              <a:rPr lang="en-US" sz="1400" dirty="0" smtClean="0"/>
              <a:t>through the</a:t>
            </a:r>
          </a:p>
          <a:p>
            <a:pPr>
              <a:buNone/>
            </a:pPr>
            <a:r>
              <a:rPr lang="en-US" sz="1400" dirty="0" smtClean="0"/>
              <a:t>neurobiological </a:t>
            </a:r>
            <a:r>
              <a:rPr lang="en-US" sz="1400" dirty="0" smtClean="0"/>
              <a:t>reward system, </a:t>
            </a:r>
            <a:r>
              <a:rPr lang="en-US" sz="1400" dirty="0" smtClean="0"/>
              <a:t>such as other</a:t>
            </a:r>
          </a:p>
          <a:p>
            <a:pPr>
              <a:buNone/>
            </a:pPr>
            <a:r>
              <a:rPr lang="en-US" sz="1400" dirty="0" smtClean="0"/>
              <a:t>addictions</a:t>
            </a:r>
            <a:r>
              <a:rPr lang="en-US" sz="1400" dirty="0" smtClean="0"/>
              <a:t>, since highly </a:t>
            </a:r>
            <a:r>
              <a:rPr lang="en-US" sz="1400" dirty="0" smtClean="0"/>
              <a:t>palatable  foods</a:t>
            </a:r>
          </a:p>
          <a:p>
            <a:pPr>
              <a:buNone/>
            </a:pPr>
            <a:r>
              <a:rPr lang="en-US" sz="1400" dirty="0" smtClean="0"/>
              <a:t>(especially </a:t>
            </a:r>
            <a:r>
              <a:rPr lang="en-US" sz="1400" dirty="0" smtClean="0"/>
              <a:t>those rich in sugar, </a:t>
            </a:r>
            <a:r>
              <a:rPr lang="en-US" sz="1400" dirty="0" smtClean="0"/>
              <a:t>fat  </a:t>
            </a:r>
            <a:r>
              <a:rPr lang="en-US" sz="1400" dirty="0" smtClean="0"/>
              <a:t>and salt) </a:t>
            </a:r>
            <a:r>
              <a:rPr lang="en-US" sz="1400" dirty="0" smtClean="0"/>
              <a:t>ca</a:t>
            </a:r>
          </a:p>
          <a:p>
            <a:pPr>
              <a:buNone/>
            </a:pPr>
            <a:r>
              <a:rPr lang="en-US" sz="1400" dirty="0" smtClean="0"/>
              <a:t> </a:t>
            </a:r>
            <a:r>
              <a:rPr lang="en-US" sz="1400" dirty="0" smtClean="0"/>
              <a:t>engage the </a:t>
            </a:r>
            <a:r>
              <a:rPr lang="en-US" sz="1400" dirty="0" err="1" smtClean="0"/>
              <a:t>mesolimbic</a:t>
            </a:r>
            <a:r>
              <a:rPr lang="en-US" sz="1400" dirty="0" smtClean="0"/>
              <a:t> dopamine pathway,</a:t>
            </a:r>
          </a:p>
          <a:p>
            <a:pPr>
              <a:buNone/>
            </a:pPr>
            <a:r>
              <a:rPr lang="en-US" sz="1400" dirty="0" smtClean="0"/>
              <a:t>which </a:t>
            </a:r>
            <a:r>
              <a:rPr lang="en-US" sz="1400" dirty="0" smtClean="0"/>
              <a:t>originates </a:t>
            </a:r>
            <a:r>
              <a:rPr lang="en-US" sz="1400" dirty="0" smtClean="0"/>
              <a:t>in the </a:t>
            </a:r>
            <a:r>
              <a:rPr lang="en-US" sz="1400" dirty="0" smtClean="0"/>
              <a:t>ventral </a:t>
            </a:r>
            <a:r>
              <a:rPr lang="en-US" sz="1400" dirty="0" err="1" smtClean="0"/>
              <a:t>tegmental</a:t>
            </a:r>
            <a:r>
              <a:rPr lang="en-US" sz="1400" dirty="0" smtClean="0"/>
              <a:t> </a:t>
            </a:r>
            <a:r>
              <a:rPr lang="en-US" sz="1400" dirty="0" smtClean="0"/>
              <a:t>area</a:t>
            </a:r>
          </a:p>
          <a:p>
            <a:pPr>
              <a:buNone/>
            </a:pPr>
            <a:r>
              <a:rPr lang="en-US" sz="1400" dirty="0" smtClean="0"/>
              <a:t>(VTA</a:t>
            </a:r>
            <a:r>
              <a:rPr lang="en-US" sz="1400" dirty="0" smtClean="0"/>
              <a:t>), </a:t>
            </a:r>
            <a:r>
              <a:rPr lang="en-US" sz="1400" dirty="0" smtClean="0"/>
              <a:t>a critical </a:t>
            </a:r>
            <a:r>
              <a:rPr lang="en-US" sz="1400" dirty="0" smtClean="0"/>
              <a:t>component of the </a:t>
            </a:r>
            <a:r>
              <a:rPr lang="en-US" sz="1400" dirty="0" smtClean="0"/>
              <a:t>reward</a:t>
            </a:r>
          </a:p>
          <a:p>
            <a:pPr>
              <a:buNone/>
            </a:pPr>
            <a:r>
              <a:rPr lang="en-US" sz="1400" dirty="0" smtClean="0"/>
              <a:t>system . </a:t>
            </a:r>
          </a:p>
          <a:p>
            <a:pPr>
              <a:buNone/>
            </a:pPr>
            <a:endParaRPr lang="en-US" sz="1400" dirty="0" smtClean="0"/>
          </a:p>
          <a:p>
            <a:pPr>
              <a:buNone/>
            </a:pPr>
            <a:r>
              <a:rPr lang="en-US" sz="1400" dirty="0" err="1" smtClean="0"/>
              <a:t>Dopaminergic</a:t>
            </a:r>
            <a:r>
              <a:rPr lang="en-US" sz="1400" dirty="0" smtClean="0"/>
              <a:t> </a:t>
            </a:r>
            <a:r>
              <a:rPr lang="en-US" sz="1400" dirty="0" smtClean="0"/>
              <a:t>neurons project to the </a:t>
            </a:r>
            <a:r>
              <a:rPr lang="en-US" sz="1400" dirty="0" smtClean="0"/>
              <a:t>nucleus</a:t>
            </a:r>
          </a:p>
          <a:p>
            <a:pPr>
              <a:buNone/>
            </a:pPr>
            <a:r>
              <a:rPr lang="en-US" sz="1400" dirty="0" err="1" smtClean="0"/>
              <a:t>accumbens</a:t>
            </a:r>
            <a:r>
              <a:rPr lang="en-US" sz="1400" dirty="0" smtClean="0"/>
              <a:t> </a:t>
            </a:r>
            <a:r>
              <a:rPr lang="en-US" sz="1400" dirty="0" smtClean="0"/>
              <a:t>(</a:t>
            </a:r>
            <a:r>
              <a:rPr lang="en-US" sz="1400" dirty="0" err="1" smtClean="0"/>
              <a:t>NAc</a:t>
            </a:r>
            <a:r>
              <a:rPr lang="en-US" sz="1400" dirty="0" smtClean="0"/>
              <a:t>), as well as regions like </a:t>
            </a:r>
            <a:r>
              <a:rPr lang="en-US" sz="1400" dirty="0" smtClean="0"/>
              <a:t>the</a:t>
            </a:r>
          </a:p>
          <a:p>
            <a:pPr>
              <a:buNone/>
            </a:pPr>
            <a:r>
              <a:rPr lang="en-US" sz="1400" dirty="0" err="1" smtClean="0"/>
              <a:t>amygdala</a:t>
            </a:r>
            <a:r>
              <a:rPr lang="en-US" sz="1400" dirty="0" smtClean="0"/>
              <a:t> </a:t>
            </a:r>
            <a:r>
              <a:rPr lang="en-US" sz="1400" dirty="0" smtClean="0"/>
              <a:t>and prefrontal cortex, </a:t>
            </a:r>
            <a:r>
              <a:rPr lang="en-US" sz="1400" dirty="0" smtClean="0"/>
              <a:t>which</a:t>
            </a:r>
          </a:p>
          <a:p>
            <a:pPr>
              <a:buNone/>
            </a:pPr>
            <a:r>
              <a:rPr lang="en-US" sz="1400" dirty="0" smtClean="0"/>
              <a:t>collectively </a:t>
            </a:r>
            <a:r>
              <a:rPr lang="en-US" sz="1400" dirty="0" smtClean="0"/>
              <a:t>encode the hedonic value of </a:t>
            </a:r>
            <a:r>
              <a:rPr lang="en-US" sz="1400" dirty="0" smtClean="0"/>
              <a:t>food</a:t>
            </a:r>
          </a:p>
          <a:p>
            <a:pPr>
              <a:buNone/>
            </a:pPr>
            <a:r>
              <a:rPr lang="en-US" sz="1400" dirty="0" smtClean="0"/>
              <a:t> </a:t>
            </a:r>
            <a:r>
              <a:rPr lang="en-US" sz="1400" dirty="0" smtClean="0"/>
              <a:t>facilitate learning of reward-associated </a:t>
            </a:r>
            <a:r>
              <a:rPr lang="en-US" sz="1400" dirty="0" smtClean="0"/>
              <a:t>cues,</a:t>
            </a:r>
          </a:p>
          <a:p>
            <a:pPr>
              <a:buNone/>
            </a:pPr>
            <a:r>
              <a:rPr lang="en-US" sz="1400" dirty="0" smtClean="0"/>
              <a:t>and </a:t>
            </a:r>
            <a:r>
              <a:rPr lang="en-US" sz="1400" dirty="0" smtClean="0"/>
              <a:t>modulate food-seeking </a:t>
            </a:r>
            <a:r>
              <a:rPr lang="en-US" sz="1400" dirty="0" smtClean="0"/>
              <a:t>behavior.</a:t>
            </a:r>
            <a:endParaRPr lang="it-IT" sz="1400" dirty="0"/>
          </a:p>
        </p:txBody>
      </p:sp>
      <p:pic>
        <p:nvPicPr>
          <p:cNvPr id="2050" name="Picture 2"/>
          <p:cNvPicPr>
            <a:picLocks noChangeAspect="1" noChangeArrowheads="1"/>
          </p:cNvPicPr>
          <p:nvPr/>
        </p:nvPicPr>
        <p:blipFill>
          <a:blip r:embed="rId2"/>
          <a:srcRect/>
          <a:stretch>
            <a:fillRect/>
          </a:stretch>
        </p:blipFill>
        <p:spPr bwMode="auto">
          <a:xfrm>
            <a:off x="5146319" y="1193800"/>
            <a:ext cx="3706447" cy="114761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257800" y="2750127"/>
            <a:ext cx="3617479" cy="149723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1674" y="325582"/>
            <a:ext cx="4745181" cy="4274127"/>
          </a:xfrm>
        </p:spPr>
        <p:txBody>
          <a:bodyPr>
            <a:normAutofit fontScale="92500" lnSpcReduction="20000"/>
          </a:bodyPr>
          <a:lstStyle/>
          <a:p>
            <a:pPr>
              <a:buNone/>
            </a:pPr>
            <a:r>
              <a:rPr lang="en-US" sz="1400" dirty="0" smtClean="0"/>
              <a:t>Food addiction shares behavioral and neurobiological parallels with substance use disorders, including loss of control, craving, and continued consumption despite distress and </a:t>
            </a:r>
            <a:r>
              <a:rPr lang="en-US" sz="1400" dirty="0" smtClean="0"/>
              <a:t>significant impairment.</a:t>
            </a:r>
            <a:r>
              <a:rPr lang="en-US" sz="1400" dirty="0" smtClean="0"/>
              <a:t> </a:t>
            </a:r>
            <a:endParaRPr lang="en-US" sz="1400" dirty="0" smtClean="0"/>
          </a:p>
          <a:p>
            <a:pPr>
              <a:buNone/>
            </a:pPr>
            <a:endParaRPr lang="en-US" sz="1400" dirty="0" smtClean="0"/>
          </a:p>
          <a:p>
            <a:pPr>
              <a:buNone/>
            </a:pPr>
            <a:r>
              <a:rPr lang="en-US" sz="1400" dirty="0" smtClean="0"/>
              <a:t>The </a:t>
            </a:r>
            <a:r>
              <a:rPr lang="en-US" sz="1400" dirty="0" smtClean="0"/>
              <a:t>prevalence of a food addiction diagnosis was markedly higher among individuals with binge eating (68.4 %) and grazing (54.8 %) compared to those without pathological eating </a:t>
            </a:r>
            <a:r>
              <a:rPr lang="en-US" sz="1400" dirty="0" smtClean="0"/>
              <a:t>behaviors </a:t>
            </a:r>
            <a:r>
              <a:rPr lang="en-US" sz="1400" dirty="0" smtClean="0"/>
              <a:t>(17.2 %), highlighting the importance of the addictive </a:t>
            </a:r>
            <a:r>
              <a:rPr lang="en-US" sz="1400" dirty="0" smtClean="0"/>
              <a:t>component </a:t>
            </a:r>
            <a:r>
              <a:rPr lang="en-US" sz="1400" dirty="0" smtClean="0"/>
              <a:t>in eating behaviors </a:t>
            </a:r>
            <a:r>
              <a:rPr lang="en-US" sz="1400" dirty="0" smtClean="0"/>
              <a:t>.</a:t>
            </a:r>
          </a:p>
          <a:p>
            <a:pPr>
              <a:buNone/>
            </a:pPr>
            <a:endParaRPr lang="en-US" sz="1400" dirty="0" smtClean="0"/>
          </a:p>
          <a:p>
            <a:pPr>
              <a:buNone/>
            </a:pPr>
            <a:endParaRPr lang="en-US" sz="1400" dirty="0" smtClean="0"/>
          </a:p>
          <a:p>
            <a:pPr>
              <a:buNone/>
            </a:pPr>
            <a:r>
              <a:rPr lang="en-US" sz="1400" dirty="0" smtClean="0"/>
              <a:t> </a:t>
            </a:r>
            <a:r>
              <a:rPr lang="en-US" sz="1400" dirty="0" smtClean="0"/>
              <a:t>Modern diets feature a growing prevalence </a:t>
            </a:r>
            <a:r>
              <a:rPr lang="en-US" sz="1400" dirty="0" smtClean="0"/>
              <a:t>o</a:t>
            </a:r>
          </a:p>
          <a:p>
            <a:pPr>
              <a:buNone/>
            </a:pPr>
            <a:r>
              <a:rPr lang="en-US" sz="1400" dirty="0" smtClean="0"/>
              <a:t> </a:t>
            </a:r>
            <a:r>
              <a:rPr lang="en-US" sz="1400" dirty="0" err="1" smtClean="0"/>
              <a:t>hyperpalatable</a:t>
            </a:r>
            <a:r>
              <a:rPr lang="en-US" sz="1400" dirty="0" smtClean="0"/>
              <a:t> foods that are designed to </a:t>
            </a:r>
            <a:r>
              <a:rPr lang="en-US" sz="1400" dirty="0" smtClean="0"/>
              <a:t>intentionally</a:t>
            </a:r>
          </a:p>
          <a:p>
            <a:pPr>
              <a:buNone/>
            </a:pPr>
            <a:r>
              <a:rPr lang="en-US" sz="1400" dirty="0" smtClean="0"/>
              <a:t>improve </a:t>
            </a:r>
            <a:r>
              <a:rPr lang="en-US" sz="1400" dirty="0" smtClean="0"/>
              <a:t>flavor to stimulate reward and </a:t>
            </a:r>
            <a:r>
              <a:rPr lang="en-US" sz="1400" dirty="0" smtClean="0"/>
              <a:t>promote</a:t>
            </a:r>
          </a:p>
          <a:p>
            <a:pPr>
              <a:buNone/>
            </a:pPr>
            <a:r>
              <a:rPr lang="en-US" sz="1400" dirty="0" smtClean="0"/>
              <a:t>overconsumption since </a:t>
            </a:r>
            <a:r>
              <a:rPr lang="en-US" sz="1400" dirty="0" smtClean="0"/>
              <a:t>they trigger </a:t>
            </a:r>
            <a:r>
              <a:rPr lang="en-US" sz="1400" dirty="0" smtClean="0"/>
              <a:t>heightened</a:t>
            </a:r>
          </a:p>
          <a:p>
            <a:pPr>
              <a:buNone/>
            </a:pPr>
            <a:r>
              <a:rPr lang="en-US" sz="1400" dirty="0" err="1" smtClean="0"/>
              <a:t>dopaminergic</a:t>
            </a:r>
            <a:r>
              <a:rPr lang="en-US" sz="1400" dirty="0" smtClean="0"/>
              <a:t> </a:t>
            </a:r>
            <a:r>
              <a:rPr lang="en-US" sz="1400" dirty="0" smtClean="0"/>
              <a:t>responses in the brain, similar to </a:t>
            </a:r>
            <a:r>
              <a:rPr lang="en-US" sz="1400" dirty="0" err="1" smtClean="0"/>
              <a:t>substanc</a:t>
            </a:r>
            <a:endParaRPr lang="en-US" sz="1400" dirty="0" smtClean="0"/>
          </a:p>
          <a:p>
            <a:pPr>
              <a:buNone/>
            </a:pPr>
            <a:r>
              <a:rPr lang="en-US" sz="1400" dirty="0" smtClean="0"/>
              <a:t>of </a:t>
            </a:r>
            <a:r>
              <a:rPr lang="en-US" sz="1400" dirty="0" smtClean="0"/>
              <a:t>abuse, reinforcing pathological eating behaviors </a:t>
            </a:r>
            <a:r>
              <a:rPr lang="en-US" sz="1400" dirty="0" smtClean="0"/>
              <a:t>and</a:t>
            </a:r>
          </a:p>
          <a:p>
            <a:pPr>
              <a:buNone/>
            </a:pPr>
            <a:r>
              <a:rPr lang="en-US" sz="1400" dirty="0" smtClean="0"/>
              <a:t>potentially </a:t>
            </a:r>
            <a:r>
              <a:rPr lang="en-US" sz="1400" dirty="0" smtClean="0"/>
              <a:t>contributing to the worldwide rise in obesity </a:t>
            </a:r>
            <a:r>
              <a:rPr lang="en-US" sz="1400" dirty="0" smtClean="0"/>
              <a:t>and</a:t>
            </a:r>
          </a:p>
          <a:p>
            <a:pPr>
              <a:buNone/>
            </a:pPr>
            <a:r>
              <a:rPr lang="en-US" sz="1400" dirty="0" smtClean="0"/>
              <a:t>metabolic </a:t>
            </a:r>
            <a:r>
              <a:rPr lang="en-US" sz="1400" dirty="0" smtClean="0"/>
              <a:t>disorders </a:t>
            </a:r>
          </a:p>
          <a:p>
            <a:pPr>
              <a:buNone/>
            </a:pPr>
            <a:endParaRPr lang="en-US" sz="1400" dirty="0" smtClean="0"/>
          </a:p>
          <a:p>
            <a:pPr>
              <a:buNone/>
            </a:pPr>
            <a:endParaRPr lang="en-US" sz="1400" dirty="0" smtClean="0"/>
          </a:p>
          <a:p>
            <a:pPr>
              <a:buNone/>
            </a:pPr>
            <a:endParaRPr lang="it-IT" sz="1400" dirty="0"/>
          </a:p>
        </p:txBody>
      </p:sp>
      <p:pic>
        <p:nvPicPr>
          <p:cNvPr id="3074" name="Picture 2"/>
          <p:cNvPicPr>
            <a:picLocks noChangeAspect="1" noChangeArrowheads="1"/>
          </p:cNvPicPr>
          <p:nvPr/>
        </p:nvPicPr>
        <p:blipFill>
          <a:blip r:embed="rId2"/>
          <a:srcRect/>
          <a:stretch>
            <a:fillRect/>
          </a:stretch>
        </p:blipFill>
        <p:spPr bwMode="auto">
          <a:xfrm>
            <a:off x="5410199" y="1181390"/>
            <a:ext cx="3297383" cy="135119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064631" y="3103418"/>
            <a:ext cx="3905886" cy="141316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7819" y="581892"/>
            <a:ext cx="4426526" cy="3983182"/>
          </a:xfrm>
        </p:spPr>
        <p:txBody>
          <a:bodyPr>
            <a:normAutofit/>
          </a:bodyPr>
          <a:lstStyle/>
          <a:p>
            <a:pPr>
              <a:buNone/>
            </a:pPr>
            <a:r>
              <a:rPr lang="en-US" sz="1400" dirty="0" smtClean="0"/>
              <a:t>Individuals with food addiction </a:t>
            </a:r>
            <a:r>
              <a:rPr lang="en-US" sz="1400" dirty="0" smtClean="0"/>
              <a:t>exhibited significantly</a:t>
            </a:r>
          </a:p>
          <a:p>
            <a:pPr>
              <a:buNone/>
            </a:pPr>
            <a:r>
              <a:rPr lang="en-US" sz="1400" dirty="0" smtClean="0"/>
              <a:t>Higher  </a:t>
            </a:r>
            <a:r>
              <a:rPr lang="en-US" sz="1400" dirty="0" smtClean="0"/>
              <a:t>levels of emotional </a:t>
            </a:r>
            <a:r>
              <a:rPr lang="en-US" sz="1400" dirty="0" err="1" smtClean="0"/>
              <a:t>dysregulation</a:t>
            </a:r>
            <a:r>
              <a:rPr lang="en-US" sz="1400" dirty="0" smtClean="0"/>
              <a:t> </a:t>
            </a:r>
            <a:r>
              <a:rPr lang="en-US" sz="1400" dirty="0" smtClean="0"/>
              <a:t>across </a:t>
            </a:r>
            <a:r>
              <a:rPr lang="en-US" sz="1400" dirty="0" smtClean="0"/>
              <a:t>all</a:t>
            </a:r>
          </a:p>
          <a:p>
            <a:pPr>
              <a:buNone/>
            </a:pPr>
            <a:r>
              <a:rPr lang="en-US" sz="1400" dirty="0" smtClean="0"/>
              <a:t>subscales of  </a:t>
            </a:r>
            <a:r>
              <a:rPr lang="en-US" sz="1400" dirty="0" smtClean="0"/>
              <a:t>the Difficulties in Emotion </a:t>
            </a:r>
            <a:r>
              <a:rPr lang="en-US" sz="1400" dirty="0" smtClean="0"/>
              <a:t>Regulation</a:t>
            </a:r>
          </a:p>
          <a:p>
            <a:pPr>
              <a:buNone/>
            </a:pPr>
            <a:r>
              <a:rPr lang="en-US" sz="1400" dirty="0" smtClean="0"/>
              <a:t>Scale </a:t>
            </a:r>
            <a:r>
              <a:rPr lang="en-US" sz="1400" dirty="0" smtClean="0"/>
              <a:t>(DERS). </a:t>
            </a:r>
            <a:endParaRPr lang="en-US" sz="1400" dirty="0" smtClean="0"/>
          </a:p>
          <a:p>
            <a:pPr>
              <a:buNone/>
            </a:pPr>
            <a:endParaRPr lang="en-US" sz="1400" dirty="0" smtClean="0"/>
          </a:p>
          <a:p>
            <a:pPr>
              <a:buNone/>
            </a:pPr>
            <a:r>
              <a:rPr lang="en-US" sz="1400" dirty="0" smtClean="0"/>
              <a:t>These </a:t>
            </a:r>
            <a:r>
              <a:rPr lang="en-US" sz="1400" dirty="0" smtClean="0"/>
              <a:t>findings are consistent with prior </a:t>
            </a:r>
            <a:r>
              <a:rPr lang="en-US" sz="1400" dirty="0" smtClean="0"/>
              <a:t>research</a:t>
            </a:r>
          </a:p>
          <a:p>
            <a:pPr>
              <a:buNone/>
            </a:pPr>
            <a:r>
              <a:rPr lang="en-US" sz="1400" dirty="0" smtClean="0"/>
              <a:t>Linking poor </a:t>
            </a:r>
            <a:r>
              <a:rPr lang="en-US" sz="1400" dirty="0" smtClean="0"/>
              <a:t>emotional regulation to </a:t>
            </a:r>
            <a:r>
              <a:rPr lang="en-US" sz="1400" dirty="0" smtClean="0"/>
              <a:t>pathological</a:t>
            </a:r>
          </a:p>
          <a:p>
            <a:pPr>
              <a:buNone/>
            </a:pPr>
            <a:r>
              <a:rPr lang="en-US" sz="1400" dirty="0" smtClean="0"/>
              <a:t>Eating behavior  </a:t>
            </a:r>
            <a:r>
              <a:rPr lang="en-US" sz="1400" dirty="0" smtClean="0"/>
              <a:t>suggesting that </a:t>
            </a:r>
            <a:r>
              <a:rPr lang="en-US" sz="1400" dirty="0" smtClean="0"/>
              <a:t>emotional </a:t>
            </a:r>
          </a:p>
          <a:p>
            <a:pPr>
              <a:buNone/>
            </a:pPr>
            <a:r>
              <a:rPr lang="en-US" sz="1400" dirty="0" smtClean="0"/>
              <a:t> </a:t>
            </a:r>
            <a:r>
              <a:rPr lang="en-US" sz="1400" dirty="0" err="1" smtClean="0"/>
              <a:t>dysregulation</a:t>
            </a:r>
            <a:r>
              <a:rPr lang="en-US" sz="1400" dirty="0" smtClean="0"/>
              <a:t> </a:t>
            </a:r>
            <a:r>
              <a:rPr lang="en-US" sz="1400" dirty="0" smtClean="0"/>
              <a:t>may lead to  </a:t>
            </a:r>
            <a:r>
              <a:rPr lang="en-US" sz="1400" dirty="0" smtClean="0"/>
              <a:t>compulsive </a:t>
            </a:r>
            <a:r>
              <a:rPr lang="en-US" sz="1400" dirty="0" smtClean="0"/>
              <a:t>food-seeking</a:t>
            </a:r>
          </a:p>
          <a:p>
            <a:pPr>
              <a:buNone/>
            </a:pPr>
            <a:r>
              <a:rPr lang="en-US" sz="1400" dirty="0" smtClean="0"/>
              <a:t> </a:t>
            </a:r>
            <a:r>
              <a:rPr lang="en-US" sz="1400" dirty="0" smtClean="0"/>
              <a:t>as a </a:t>
            </a:r>
            <a:r>
              <a:rPr lang="en-US" sz="1400" dirty="0" smtClean="0"/>
              <a:t>pathological </a:t>
            </a:r>
            <a:r>
              <a:rPr lang="en-US" sz="1400" dirty="0" smtClean="0"/>
              <a:t>c</a:t>
            </a:r>
            <a:r>
              <a:rPr lang="en-US" sz="1400" dirty="0" smtClean="0"/>
              <a:t>oping mechanism</a:t>
            </a:r>
            <a:r>
              <a:rPr lang="en-US" sz="1400" dirty="0" smtClean="0"/>
              <a:t>, </a:t>
            </a:r>
            <a:r>
              <a:rPr lang="en-US" sz="1400" dirty="0" smtClean="0"/>
              <a:t>where</a:t>
            </a:r>
          </a:p>
          <a:p>
            <a:pPr>
              <a:buNone/>
            </a:pPr>
            <a:r>
              <a:rPr lang="en-US" sz="1400" dirty="0" smtClean="0"/>
              <a:t>impulsivity </a:t>
            </a:r>
            <a:r>
              <a:rPr lang="en-US" sz="1400" dirty="0" smtClean="0"/>
              <a:t>overrides </a:t>
            </a:r>
            <a:r>
              <a:rPr lang="en-US" sz="1400" dirty="0" smtClean="0"/>
              <a:t>rational </a:t>
            </a:r>
            <a:r>
              <a:rPr lang="en-US" sz="1400" dirty="0" smtClean="0"/>
              <a:t>c</a:t>
            </a:r>
            <a:r>
              <a:rPr lang="en-US" sz="1400" dirty="0" smtClean="0"/>
              <a:t>ontrol driving loss-of</a:t>
            </a:r>
          </a:p>
          <a:p>
            <a:pPr>
              <a:buNone/>
            </a:pPr>
            <a:r>
              <a:rPr lang="en-US" sz="1400" dirty="0" smtClean="0"/>
              <a:t>control pattern that closely mirror </a:t>
            </a:r>
            <a:r>
              <a:rPr lang="en-US" sz="1400" dirty="0" smtClean="0"/>
              <a:t>the </a:t>
            </a:r>
            <a:r>
              <a:rPr lang="en-US" sz="1400" dirty="0" smtClean="0"/>
              <a:t>compulsive</a:t>
            </a:r>
          </a:p>
          <a:p>
            <a:pPr>
              <a:buNone/>
            </a:pPr>
            <a:r>
              <a:rPr lang="en-US" sz="1400" dirty="0" smtClean="0"/>
              <a:t>cycles </a:t>
            </a:r>
            <a:r>
              <a:rPr lang="en-US" sz="1400" dirty="0" smtClean="0"/>
              <a:t>observed in </a:t>
            </a:r>
            <a:r>
              <a:rPr lang="en-US" sz="1400" dirty="0" smtClean="0"/>
              <a:t>substance  addictions</a:t>
            </a:r>
            <a:endParaRPr lang="it-IT" sz="1400" dirty="0"/>
          </a:p>
        </p:txBody>
      </p:sp>
      <p:pic>
        <p:nvPicPr>
          <p:cNvPr id="4098" name="Picture 2"/>
          <p:cNvPicPr>
            <a:picLocks noChangeAspect="1" noChangeArrowheads="1"/>
          </p:cNvPicPr>
          <p:nvPr/>
        </p:nvPicPr>
        <p:blipFill>
          <a:blip r:embed="rId2"/>
          <a:srcRect/>
          <a:stretch>
            <a:fillRect/>
          </a:stretch>
        </p:blipFill>
        <p:spPr bwMode="auto">
          <a:xfrm>
            <a:off x="5094693" y="676257"/>
            <a:ext cx="3737580" cy="180370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81667" y="2643333"/>
            <a:ext cx="3846577" cy="1914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1" y="266249"/>
            <a:ext cx="5902064" cy="1029151"/>
          </a:xfrm>
        </p:spPr>
        <p:txBody>
          <a:bodyPr>
            <a:normAutofit/>
          </a:bodyPr>
          <a:lstStyle/>
          <a:p>
            <a:r>
              <a:rPr lang="it-IT" sz="1300" dirty="0" err="1" smtClean="0"/>
              <a:t>Micanti</a:t>
            </a:r>
            <a:r>
              <a:rPr lang="it-IT" sz="1300" dirty="0" smtClean="0"/>
              <a:t> F, </a:t>
            </a:r>
            <a:r>
              <a:rPr lang="it-IT" sz="1300" dirty="0" err="1" smtClean="0"/>
              <a:t>Caiazza</a:t>
            </a:r>
            <a:r>
              <a:rPr lang="it-IT" sz="1300" dirty="0" smtClean="0"/>
              <a:t> C, </a:t>
            </a:r>
            <a:r>
              <a:rPr lang="it-IT" sz="1300" dirty="0" err="1" smtClean="0"/>
              <a:t>Franzese</a:t>
            </a:r>
            <a:r>
              <a:rPr lang="it-IT" sz="1300" dirty="0" smtClean="0"/>
              <a:t> L, </a:t>
            </a:r>
            <a:r>
              <a:rPr lang="it-IT" sz="1300" dirty="0" err="1" smtClean="0"/>
              <a:t>D'Ambrosio</a:t>
            </a:r>
            <a:r>
              <a:rPr lang="it-IT" sz="1300" dirty="0" smtClean="0"/>
              <a:t> M, Solini N </a:t>
            </a:r>
            <a:r>
              <a:rPr lang="it-IT" sz="1300" dirty="0" err="1" smtClean="0"/>
              <a:t>et</a:t>
            </a:r>
            <a:r>
              <a:rPr lang="it-IT" sz="1300" dirty="0" smtClean="0"/>
              <a:t> (2025) </a:t>
            </a:r>
            <a:r>
              <a:rPr lang="it-IT" sz="1300" b="0" dirty="0" err="1" smtClean="0"/>
              <a:t>Exploring</a:t>
            </a:r>
            <a:r>
              <a:rPr lang="it-IT" sz="1300" b="0" dirty="0" smtClean="0"/>
              <a:t> </a:t>
            </a:r>
            <a:r>
              <a:rPr lang="it-IT" sz="1300" b="0" dirty="0" err="1" smtClean="0"/>
              <a:t>clinical</a:t>
            </a:r>
            <a:r>
              <a:rPr lang="it-IT" sz="1300" b="0" dirty="0" smtClean="0"/>
              <a:t> </a:t>
            </a:r>
            <a:r>
              <a:rPr lang="it-IT" sz="1300" b="0" dirty="0" err="1" smtClean="0"/>
              <a:t>phenotypes</a:t>
            </a:r>
            <a:r>
              <a:rPr lang="it-IT" sz="1300" b="0" dirty="0" smtClean="0"/>
              <a:t> </a:t>
            </a:r>
            <a:r>
              <a:rPr lang="it-IT" sz="1300" b="0" dirty="0" err="1" smtClean="0"/>
              <a:t>of</a:t>
            </a:r>
            <a:r>
              <a:rPr lang="it-IT" sz="1300" b="0" dirty="0" smtClean="0"/>
              <a:t> </a:t>
            </a:r>
            <a:r>
              <a:rPr lang="it-IT" sz="1300" b="0" dirty="0" err="1" smtClean="0"/>
              <a:t>food</a:t>
            </a:r>
            <a:r>
              <a:rPr lang="it-IT" sz="1300" b="0" dirty="0" smtClean="0"/>
              <a:t> </a:t>
            </a:r>
            <a:r>
              <a:rPr lang="it-IT" sz="1300" b="0" dirty="0" err="1" smtClean="0"/>
              <a:t>addiction</a:t>
            </a:r>
            <a:r>
              <a:rPr lang="it-IT" sz="1300" b="0" dirty="0" smtClean="0"/>
              <a:t> and </a:t>
            </a:r>
            <a:r>
              <a:rPr lang="it-IT" sz="1300" b="0" dirty="0" err="1" smtClean="0"/>
              <a:t>its</a:t>
            </a:r>
            <a:r>
              <a:rPr lang="it-IT" sz="1300" b="0" dirty="0" smtClean="0"/>
              <a:t> </a:t>
            </a:r>
            <a:r>
              <a:rPr lang="it-IT" sz="1300" b="0" dirty="0" err="1" smtClean="0"/>
              <a:t>distress</a:t>
            </a:r>
            <a:r>
              <a:rPr lang="it-IT" sz="1300" b="0" dirty="0" smtClean="0"/>
              <a:t> </a:t>
            </a:r>
            <a:r>
              <a:rPr lang="it-IT" sz="1300" b="0" dirty="0" err="1" smtClean="0"/>
              <a:t>correlates</a:t>
            </a:r>
            <a:r>
              <a:rPr lang="it-IT" sz="1300" b="0" dirty="0" smtClean="0"/>
              <a:t>: A </a:t>
            </a:r>
            <a:r>
              <a:rPr lang="it-IT" sz="1300" b="0" dirty="0" err="1" smtClean="0"/>
              <a:t>cross-sectional</a:t>
            </a:r>
            <a:r>
              <a:rPr lang="it-IT" sz="1300" b="0" dirty="0" smtClean="0"/>
              <a:t> </a:t>
            </a:r>
            <a:r>
              <a:rPr lang="it-IT" sz="1300" b="0" dirty="0" err="1" smtClean="0"/>
              <a:t>evaluation</a:t>
            </a:r>
            <a:r>
              <a:rPr lang="it-IT" sz="1300" b="0" dirty="0" smtClean="0"/>
              <a:t> in </a:t>
            </a:r>
            <a:r>
              <a:rPr lang="it-IT" sz="1300" b="0" dirty="0" err="1" smtClean="0"/>
              <a:t>treatment-seeking</a:t>
            </a:r>
            <a:r>
              <a:rPr lang="it-IT" sz="1300" b="0" dirty="0" smtClean="0"/>
              <a:t> </a:t>
            </a:r>
            <a:r>
              <a:rPr lang="it-IT" sz="1300" b="0" dirty="0" err="1" smtClean="0"/>
              <a:t>individuals</a:t>
            </a:r>
            <a:r>
              <a:rPr lang="it-IT" sz="1300" b="0" dirty="0" smtClean="0"/>
              <a:t> </a:t>
            </a:r>
            <a:r>
              <a:rPr lang="it-IT" sz="1300" b="0" dirty="0" err="1" smtClean="0"/>
              <a:t>with</a:t>
            </a:r>
            <a:r>
              <a:rPr lang="it-IT" sz="1300" b="0" dirty="0" smtClean="0"/>
              <a:t> </a:t>
            </a:r>
            <a:r>
              <a:rPr lang="it-IT" sz="1300" b="0" dirty="0" err="1" smtClean="0"/>
              <a:t>obesity</a:t>
            </a:r>
            <a:r>
              <a:rPr lang="it-IT" sz="1300" b="0" dirty="0" smtClean="0"/>
              <a:t>. </a:t>
            </a:r>
            <a:r>
              <a:rPr lang="it-IT" sz="1300" b="0" dirty="0" err="1" smtClean="0"/>
              <a:t>Eat</a:t>
            </a:r>
            <a:r>
              <a:rPr lang="it-IT" sz="1300" b="0" dirty="0" smtClean="0"/>
              <a:t> </a:t>
            </a:r>
            <a:r>
              <a:rPr lang="it-IT" sz="1300" b="0" dirty="0" err="1" smtClean="0"/>
              <a:t>Behav</a:t>
            </a:r>
            <a:r>
              <a:rPr lang="it-IT" sz="1300" b="0" dirty="0" smtClean="0"/>
              <a:t> mar 4:57 101961</a:t>
            </a:r>
            <a:endParaRPr lang="it-IT" dirty="0"/>
          </a:p>
        </p:txBody>
      </p:sp>
      <p:pic>
        <p:nvPicPr>
          <p:cNvPr id="1026" name="Picture 2"/>
          <p:cNvPicPr>
            <a:picLocks noGrp="1" noChangeAspect="1" noChangeArrowheads="1"/>
          </p:cNvPicPr>
          <p:nvPr>
            <p:ph idx="1"/>
          </p:nvPr>
        </p:nvPicPr>
        <p:blipFill>
          <a:blip r:embed="rId2"/>
          <a:srcRect/>
          <a:stretch>
            <a:fillRect/>
          </a:stretch>
        </p:blipFill>
        <p:spPr bwMode="auto">
          <a:xfrm>
            <a:off x="724978" y="1307014"/>
            <a:ext cx="7352593" cy="312644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6309" y="1309255"/>
            <a:ext cx="7453746" cy="2944090"/>
          </a:xfrm>
        </p:spPr>
        <p:txBody>
          <a:bodyPr>
            <a:normAutofit fontScale="85000" lnSpcReduction="20000"/>
          </a:bodyPr>
          <a:lstStyle/>
          <a:p>
            <a:pPr>
              <a:buNone/>
            </a:pPr>
            <a:r>
              <a:rPr lang="en-US" dirty="0" smtClean="0"/>
              <a:t>The identification of individuals with significant addictive-like behavior may help complement the multidimensional approach to obesity management with tailored </a:t>
            </a:r>
            <a:r>
              <a:rPr lang="en-US" dirty="0" smtClean="0"/>
              <a:t>interventions.</a:t>
            </a:r>
          </a:p>
          <a:p>
            <a:pPr>
              <a:buNone/>
            </a:pPr>
            <a:r>
              <a:rPr lang="en-US" dirty="0" smtClean="0"/>
              <a:t>The </a:t>
            </a:r>
            <a:r>
              <a:rPr lang="en-US" dirty="0" smtClean="0"/>
              <a:t>association </a:t>
            </a:r>
            <a:r>
              <a:rPr lang="en-US" dirty="0" smtClean="0"/>
              <a:t>between </a:t>
            </a:r>
            <a:r>
              <a:rPr lang="en-US" dirty="0" smtClean="0"/>
              <a:t>pathological eating behaviors (i.e., binge eating and grazing) and a food addiction diagnosis highlights the importance of evaluating these behaviors in clinical settings since the identification of an addictive component can allow the employment of specific interventions to address the underlying psychological drivers of pathological eating and food addiction, beyond the nutritional aspects. </a:t>
            </a:r>
            <a:endParaRPr lang="en-US" dirty="0" smtClean="0"/>
          </a:p>
          <a:p>
            <a:pPr>
              <a:buNone/>
            </a:pPr>
            <a:r>
              <a:rPr lang="en-US" dirty="0" smtClean="0"/>
              <a:t>Moreover</a:t>
            </a:r>
            <a:r>
              <a:rPr lang="en-US" dirty="0" smtClean="0"/>
              <a:t>, both binge eating and grazing have been associated with poor clinical outcomes following metabolic and bariatric surgery, including an increased risk of post-surgery eating disorders, insufficient weight loss, and weight </a:t>
            </a:r>
            <a:r>
              <a:rPr lang="en-US" dirty="0" smtClean="0"/>
              <a:t>regain. </a:t>
            </a:r>
            <a:r>
              <a:rPr lang="en-US" dirty="0" smtClean="0"/>
              <a:t>(</a:t>
            </a:r>
            <a:r>
              <a:rPr lang="en-US" dirty="0" smtClean="0"/>
              <a:t>Me</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3"/>
          <p:cNvSpPr txBox="1">
            <a:spLocks noGrp="1"/>
          </p:cNvSpPr>
          <p:nvPr>
            <p:ph type="ctrTitle"/>
          </p:nvPr>
        </p:nvSpPr>
        <p:spPr>
          <a:xfrm>
            <a:off x="489600" y="4225636"/>
            <a:ext cx="8119200" cy="778364"/>
          </a:xfrm>
          <a:prstGeom prst="rect">
            <a:avLst/>
          </a:prstGeom>
        </p:spPr>
        <p:txBody>
          <a:bodyPr spcFirstLastPara="1" wrap="square" lIns="91425" tIns="91425" rIns="91425" bIns="91425" anchor="t" anchorCtr="0">
            <a:noAutofit/>
          </a:bodyPr>
          <a:lstStyle/>
          <a:p>
            <a:pPr lvl="0"/>
            <a:r>
              <a:rPr lang="it-IT" sz="1400" dirty="0" smtClean="0"/>
              <a:t>                                                                 </a:t>
            </a:r>
            <a:r>
              <a:rPr lang="it-IT" sz="2400" dirty="0" err="1" smtClean="0"/>
              <a:t>Thank</a:t>
            </a:r>
            <a:r>
              <a:rPr lang="it-IT" sz="2400" dirty="0" smtClean="0"/>
              <a:t> </a:t>
            </a:r>
            <a:r>
              <a:rPr lang="it-IT" sz="2400" dirty="0" err="1" smtClean="0"/>
              <a:t>you</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2800" b="1" dirty="0">
                <a:solidFill>
                  <a:srgbClr val="FF0000"/>
                </a:solidFill>
                <a:latin typeface="Arial" charset="0"/>
                <a:cs typeface="Arial" charset="0"/>
              </a:rPr>
              <a:t>Disclosure Slide</a:t>
            </a:r>
            <a:endParaRPr dirty="0"/>
          </a:p>
        </p:txBody>
      </p:sp>
      <p:graphicFrame>
        <p:nvGraphicFramePr>
          <p:cNvPr id="2" name="Content Placeholder 10">
            <a:extLst>
              <a:ext uri="{FF2B5EF4-FFF2-40B4-BE49-F238E27FC236}">
                <a16:creationId xmlns:a16="http://schemas.microsoft.com/office/drawing/2014/main" xmlns="" id="{1E5D67BE-7B3A-8D84-99EA-E305D328A7AD}"/>
              </a:ext>
            </a:extLst>
          </p:cNvPr>
          <p:cNvGraphicFramePr>
            <a:graphicFrameLocks/>
          </p:cNvGraphicFramePr>
          <p:nvPr>
            <p:extLst>
              <p:ext uri="{D42A27DB-BD31-4B8C-83A1-F6EECF244321}">
                <p14:modId xmlns:p14="http://schemas.microsoft.com/office/powerpoint/2010/main" xmlns="" val="2300778732"/>
              </p:ext>
            </p:extLst>
          </p:nvPr>
        </p:nvGraphicFramePr>
        <p:xfrm>
          <a:off x="240816" y="1912014"/>
          <a:ext cx="8307760" cy="2376452"/>
        </p:xfrm>
        <a:graphic>
          <a:graphicData uri="http://schemas.openxmlformats.org/drawingml/2006/table">
            <a:tbl>
              <a:tblPr/>
              <a:tblGrid>
                <a:gridCol w="2022913">
                  <a:extLst>
                    <a:ext uri="{9D8B030D-6E8A-4147-A177-3AD203B41FA5}">
                      <a16:colId xmlns:a16="http://schemas.microsoft.com/office/drawing/2014/main" xmlns="" val="20000"/>
                    </a:ext>
                  </a:extLst>
                </a:gridCol>
                <a:gridCol w="722468">
                  <a:extLst>
                    <a:ext uri="{9D8B030D-6E8A-4147-A177-3AD203B41FA5}">
                      <a16:colId xmlns:a16="http://schemas.microsoft.com/office/drawing/2014/main" xmlns="" val="20001"/>
                    </a:ext>
                  </a:extLst>
                </a:gridCol>
                <a:gridCol w="866963">
                  <a:extLst>
                    <a:ext uri="{9D8B030D-6E8A-4147-A177-3AD203B41FA5}">
                      <a16:colId xmlns:a16="http://schemas.microsoft.com/office/drawing/2014/main" xmlns="" val="20002"/>
                    </a:ext>
                  </a:extLst>
                </a:gridCol>
                <a:gridCol w="650222">
                  <a:extLst>
                    <a:ext uri="{9D8B030D-6E8A-4147-A177-3AD203B41FA5}">
                      <a16:colId xmlns:a16="http://schemas.microsoft.com/office/drawing/2014/main" xmlns="" val="20003"/>
                    </a:ext>
                  </a:extLst>
                </a:gridCol>
                <a:gridCol w="650222">
                  <a:extLst>
                    <a:ext uri="{9D8B030D-6E8A-4147-A177-3AD203B41FA5}">
                      <a16:colId xmlns:a16="http://schemas.microsoft.com/office/drawing/2014/main" xmlns="" val="20004"/>
                    </a:ext>
                  </a:extLst>
                </a:gridCol>
                <a:gridCol w="698594">
                  <a:extLst>
                    <a:ext uri="{9D8B030D-6E8A-4147-A177-3AD203B41FA5}">
                      <a16:colId xmlns:a16="http://schemas.microsoft.com/office/drawing/2014/main" xmlns="" val="20005"/>
                    </a:ext>
                  </a:extLst>
                </a:gridCol>
                <a:gridCol w="655874">
                  <a:extLst>
                    <a:ext uri="{9D8B030D-6E8A-4147-A177-3AD203B41FA5}">
                      <a16:colId xmlns:a16="http://schemas.microsoft.com/office/drawing/2014/main" xmlns="" val="20006"/>
                    </a:ext>
                  </a:extLst>
                </a:gridCol>
                <a:gridCol w="728751">
                  <a:extLst>
                    <a:ext uri="{9D8B030D-6E8A-4147-A177-3AD203B41FA5}">
                      <a16:colId xmlns:a16="http://schemas.microsoft.com/office/drawing/2014/main" xmlns="" val="20007"/>
                    </a:ext>
                  </a:extLst>
                </a:gridCol>
                <a:gridCol w="1311753">
                  <a:extLst>
                    <a:ext uri="{9D8B030D-6E8A-4147-A177-3AD203B41FA5}">
                      <a16:colId xmlns:a16="http://schemas.microsoft.com/office/drawing/2014/main" xmlns="" val="20008"/>
                    </a:ext>
                  </a:extLst>
                </a:gridCol>
              </a:tblGrid>
              <a:tr h="560197">
                <a:tc>
                  <a:txBody>
                    <a:bodyPr/>
                    <a:lstStyle/>
                    <a:p>
                      <a:pPr marL="0" marR="0" algn="ctr">
                        <a:spcBef>
                          <a:spcPts val="0"/>
                        </a:spcBef>
                        <a:spcAft>
                          <a:spcPts val="0"/>
                        </a:spcAft>
                      </a:pPr>
                      <a:r>
                        <a:rPr lang="en-GB" sz="900" b="0" i="1" dirty="0">
                          <a:latin typeface="Arial"/>
                          <a:ea typeface="Calibri"/>
                          <a:cs typeface="Arial"/>
                        </a:rPr>
                        <a:t>Company Name</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ctr">
                        <a:spcBef>
                          <a:spcPts val="0"/>
                        </a:spcBef>
                        <a:spcAft>
                          <a:spcPts val="0"/>
                        </a:spcAft>
                      </a:pPr>
                      <a:r>
                        <a:rPr lang="en-GB" sz="900" b="0" i="1" dirty="0">
                          <a:latin typeface="Arial"/>
                          <a:ea typeface="Calibri"/>
                          <a:cs typeface="Arial"/>
                        </a:rPr>
                        <a:t>Honoraria/</a:t>
                      </a:r>
                      <a:endParaRPr lang="en-US" sz="900" b="0" i="1" dirty="0">
                        <a:latin typeface="Arial"/>
                        <a:ea typeface="Calibri"/>
                        <a:cs typeface="Times New Roman"/>
                      </a:endParaRPr>
                    </a:p>
                    <a:p>
                      <a:pPr marL="0" marR="0" algn="ctr">
                        <a:spcBef>
                          <a:spcPts val="0"/>
                        </a:spcBef>
                        <a:spcAft>
                          <a:spcPts val="0"/>
                        </a:spcAft>
                      </a:pPr>
                      <a:r>
                        <a:rPr lang="en-GB" sz="900" b="0" i="1" dirty="0">
                          <a:latin typeface="Arial"/>
                          <a:ea typeface="Calibri"/>
                          <a:cs typeface="Arial"/>
                        </a:rPr>
                        <a:t>Expenses </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Arial"/>
                          <a:ea typeface="Calibri"/>
                          <a:cs typeface="Arial"/>
                        </a:rPr>
                        <a:t>Consulting/ Advisory Board</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Arial"/>
                          <a:ea typeface="Calibri"/>
                          <a:cs typeface="Arial"/>
                        </a:rPr>
                        <a:t>Funded Research </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Arial"/>
                          <a:ea typeface="Calibri"/>
                          <a:cs typeface="Arial"/>
                        </a:rPr>
                        <a:t>Royalties/ Patent</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Arial"/>
                          <a:ea typeface="Calibri"/>
                          <a:cs typeface="Arial"/>
                        </a:rPr>
                        <a:t>Stock Options</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Arial"/>
                          <a:ea typeface="Calibri"/>
                          <a:cs typeface="Arial"/>
                        </a:rPr>
                        <a:t>Ownership/ Equity Position</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Arial"/>
                          <a:ea typeface="Calibri"/>
                          <a:cs typeface="Arial"/>
                        </a:rPr>
                        <a:t>Employee</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Arial"/>
                          <a:ea typeface="Calibri"/>
                          <a:cs typeface="Arial"/>
                        </a:rPr>
                        <a:t>Other </a:t>
                      </a:r>
                      <a:endParaRPr lang="en-US" sz="900" b="0" i="1" dirty="0">
                        <a:latin typeface="Arial"/>
                        <a:ea typeface="Calibri"/>
                        <a:cs typeface="Times New Roman"/>
                      </a:endParaRPr>
                    </a:p>
                    <a:p>
                      <a:pPr marL="0" marR="0" algn="ctr">
                        <a:spcBef>
                          <a:spcPts val="0"/>
                        </a:spcBef>
                        <a:spcAft>
                          <a:spcPts val="0"/>
                        </a:spcAft>
                      </a:pPr>
                      <a:r>
                        <a:rPr lang="en-GB" sz="900" b="0" i="1" dirty="0">
                          <a:latin typeface="Arial"/>
                          <a:ea typeface="Calibri"/>
                          <a:cs typeface="Arial"/>
                        </a:rPr>
                        <a:t>(please specify)</a:t>
                      </a:r>
                      <a:endParaRPr lang="en-US" sz="900" b="0" i="1"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0"/>
                  </a:ext>
                </a:extLst>
              </a:tr>
              <a:tr h="363251">
                <a:tc>
                  <a:txBody>
                    <a:bodyPr/>
                    <a:lstStyle/>
                    <a:p>
                      <a:pPr marL="0" marR="0" algn="l">
                        <a:spcBef>
                          <a:spcPts val="0"/>
                        </a:spcBef>
                        <a:spcAft>
                          <a:spcPts val="0"/>
                        </a:spcAft>
                      </a:pP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Arial"/>
                          <a:ea typeface="Calibri"/>
                          <a:cs typeface="Arial"/>
                        </a:rPr>
                        <a:t>     </a:t>
                      </a: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63251">
                <a:tc>
                  <a:txBody>
                    <a:bodyPr/>
                    <a:lstStyle/>
                    <a:p>
                      <a:pPr marL="0" marR="0" algn="l">
                        <a:spcBef>
                          <a:spcPts val="0"/>
                        </a:spcBef>
                        <a:spcAft>
                          <a:spcPts val="0"/>
                        </a:spcAft>
                      </a:pP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Arial"/>
                          <a:ea typeface="Calibri"/>
                          <a:cs typeface="Arial"/>
                        </a:rPr>
                        <a:t>     </a:t>
                      </a: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63251">
                <a:tc>
                  <a:txBody>
                    <a:bodyPr/>
                    <a:lstStyle/>
                    <a:p>
                      <a:pPr marL="0" marR="0" algn="l">
                        <a:spcBef>
                          <a:spcPts val="0"/>
                        </a:spcBef>
                        <a:spcAft>
                          <a:spcPts val="0"/>
                        </a:spcAft>
                      </a:pP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Arial"/>
                          <a:ea typeface="Calibri"/>
                          <a:cs typeface="Arial"/>
                        </a:rPr>
                        <a:t>     </a:t>
                      </a: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63251">
                <a:tc>
                  <a:txBody>
                    <a:bodyPr/>
                    <a:lstStyle/>
                    <a:p>
                      <a:pPr marL="0" marR="0" algn="l">
                        <a:spcBef>
                          <a:spcPts val="0"/>
                        </a:spcBef>
                        <a:spcAft>
                          <a:spcPts val="0"/>
                        </a:spcAft>
                      </a:pP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Arial"/>
                          <a:ea typeface="Calibri"/>
                          <a:cs typeface="Arial"/>
                        </a:rPr>
                        <a:t>     </a:t>
                      </a: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63251">
                <a:tc>
                  <a:txBody>
                    <a:bodyPr/>
                    <a:lstStyle/>
                    <a:p>
                      <a:pPr marL="0" marR="0" algn="l">
                        <a:spcBef>
                          <a:spcPts val="0"/>
                        </a:spcBef>
                        <a:spcAft>
                          <a:spcPts val="0"/>
                        </a:spcAft>
                      </a:pP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Arial"/>
                        <a:ea typeface="Calibri"/>
                        <a:cs typeface="Arial"/>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Arial"/>
                          <a:ea typeface="Calibri"/>
                          <a:cs typeface="Arial"/>
                        </a:rPr>
                        <a:t>     </a:t>
                      </a:r>
                      <a:endParaRPr lang="en-US" sz="1200" dirty="0">
                        <a:latin typeface="Arial"/>
                        <a:ea typeface="Calibri"/>
                        <a:cs typeface="Times New Roman"/>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bl>
          </a:graphicData>
        </a:graphic>
      </p:graphicFrame>
      <p:graphicFrame>
        <p:nvGraphicFramePr>
          <p:cNvPr id="3" name="Table 2">
            <a:extLst>
              <a:ext uri="{FF2B5EF4-FFF2-40B4-BE49-F238E27FC236}">
                <a16:creationId xmlns:a16="http://schemas.microsoft.com/office/drawing/2014/main" xmlns="" id="{93CF58B9-745B-585F-83C8-C8273CA66107}"/>
              </a:ext>
            </a:extLst>
          </p:cNvPr>
          <p:cNvGraphicFramePr>
            <a:graphicFrameLocks noGrp="1"/>
          </p:cNvGraphicFramePr>
          <p:nvPr>
            <p:extLst>
              <p:ext uri="{D42A27DB-BD31-4B8C-83A1-F6EECF244321}">
                <p14:modId xmlns:p14="http://schemas.microsoft.com/office/powerpoint/2010/main" xmlns="" val="1127281477"/>
              </p:ext>
            </p:extLst>
          </p:nvPr>
        </p:nvGraphicFramePr>
        <p:xfrm>
          <a:off x="311700" y="1019568"/>
          <a:ext cx="2853469" cy="579868"/>
        </p:xfrm>
        <a:graphic>
          <a:graphicData uri="http://schemas.openxmlformats.org/drawingml/2006/table">
            <a:tbl>
              <a:tblPr/>
              <a:tblGrid>
                <a:gridCol w="283116">
                  <a:extLst>
                    <a:ext uri="{9D8B030D-6E8A-4147-A177-3AD203B41FA5}">
                      <a16:colId xmlns:a16="http://schemas.microsoft.com/office/drawing/2014/main" xmlns="" val="20000"/>
                    </a:ext>
                  </a:extLst>
                </a:gridCol>
                <a:gridCol w="2570353">
                  <a:extLst>
                    <a:ext uri="{9D8B030D-6E8A-4147-A177-3AD203B41FA5}">
                      <a16:colId xmlns:a16="http://schemas.microsoft.com/office/drawing/2014/main" xmlns="" val="20001"/>
                    </a:ext>
                  </a:extLst>
                </a:gridCol>
              </a:tblGrid>
              <a:tr h="204815">
                <a:tc>
                  <a:txBody>
                    <a:bodyPr/>
                    <a:lstStyle/>
                    <a:p>
                      <a:pPr algn="ctr">
                        <a:lnSpc>
                          <a:spcPct val="115000"/>
                        </a:lnSpc>
                      </a:pPr>
                      <a:r>
                        <a:rPr lang="en-US" sz="1600" dirty="0" smtClean="0">
                          <a:latin typeface="Arial" pitchFamily="34" charset="0"/>
                          <a:cs typeface="Arial" pitchFamily="34" charset="0"/>
                        </a:rPr>
                        <a:t>x</a:t>
                      </a:r>
                      <a:endParaRPr lang="en-US" sz="1600" dirty="0">
                        <a:latin typeface="Arial" pitchFamily="34" charset="0"/>
                        <a:cs typeface="Arial" pitchFamily="34" charset="0"/>
                      </a:endParaRPr>
                    </a:p>
                  </a:txBody>
                  <a:tcPr marL="68585" marR="68585" marT="95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dirty="0">
                          <a:latin typeface="Arial" pitchFamily="34" charset="0"/>
                          <a:ea typeface="Times New Roman"/>
                          <a:cs typeface="Arial" pitchFamily="34" charset="0"/>
                        </a:rPr>
                        <a:t>No, nothing to disclose </a:t>
                      </a:r>
                    </a:p>
                  </a:txBody>
                  <a:tcPr marL="68585" marR="68585" marT="95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3039">
                <a:tc>
                  <a:txBody>
                    <a:bodyPr/>
                    <a:lstStyle/>
                    <a:p>
                      <a:pPr algn="ctr">
                        <a:lnSpc>
                          <a:spcPct val="115000"/>
                        </a:lnSpc>
                      </a:pPr>
                      <a:endParaRPr lang="en-US" sz="1600" dirty="0">
                        <a:latin typeface="Arial" pitchFamily="34" charset="0"/>
                        <a:cs typeface="Arial" pitchFamily="34" charset="0"/>
                      </a:endParaRPr>
                    </a:p>
                  </a:txBody>
                  <a:tcPr marL="68585" marR="68585" marT="95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dirty="0">
                          <a:latin typeface="Arial" pitchFamily="34" charset="0"/>
                          <a:ea typeface="Times New Roman"/>
                          <a:cs typeface="Arial" pitchFamily="34" charset="0"/>
                        </a:rPr>
                        <a:t>Yes, please specify: </a:t>
                      </a:r>
                    </a:p>
                  </a:txBody>
                  <a:tcPr marL="68585" marR="68585" marT="95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0800" y="453600"/>
            <a:ext cx="4579200" cy="4075199"/>
          </a:xfrm>
        </p:spPr>
        <p:txBody>
          <a:bodyPr>
            <a:normAutofit fontScale="70000" lnSpcReduction="20000"/>
          </a:bodyPr>
          <a:lstStyle/>
          <a:p>
            <a:pPr algn="just"/>
            <a:r>
              <a:rPr lang="en-US" sz="2000" dirty="0"/>
              <a:t>V</a:t>
            </a:r>
            <a:r>
              <a:rPr lang="en-US" sz="2000" dirty="0" smtClean="0"/>
              <a:t>arious </a:t>
            </a:r>
            <a:r>
              <a:rPr lang="en-US" sz="2000" dirty="0"/>
              <a:t>genetic, environmental, and metabolic components contribute to </a:t>
            </a:r>
            <a:r>
              <a:rPr lang="en-US" sz="2000" dirty="0" smtClean="0"/>
              <a:t>obesity. </a:t>
            </a:r>
            <a:r>
              <a:rPr lang="en-US" sz="2000" dirty="0"/>
              <a:t>E</a:t>
            </a:r>
            <a:r>
              <a:rPr lang="en-US" sz="2000" dirty="0" smtClean="0"/>
              <a:t>ating </a:t>
            </a:r>
            <a:r>
              <a:rPr lang="en-US" sz="2000" dirty="0"/>
              <a:t>behaviors stand out as pivotal in both the development and the perpetuation of the </a:t>
            </a:r>
            <a:r>
              <a:rPr lang="en-US" sz="2000" dirty="0" smtClean="0"/>
              <a:t>condition</a:t>
            </a:r>
          </a:p>
          <a:p>
            <a:pPr algn="just">
              <a:buNone/>
            </a:pPr>
            <a:endParaRPr lang="en-US" sz="2000" dirty="0" smtClean="0"/>
          </a:p>
          <a:p>
            <a:pPr algn="just"/>
            <a:r>
              <a:rPr lang="en-US" sz="2000" dirty="0" smtClean="0"/>
              <a:t>Pathological </a:t>
            </a:r>
            <a:r>
              <a:rPr lang="en-US" sz="2000" dirty="0"/>
              <a:t>eating behaviors do not merely pertain to the type or quantity of food consumed but rather to the pattern of eating, that becomes an attempt to alleviate psychological distress</a:t>
            </a:r>
            <a:r>
              <a:rPr lang="en-US" sz="2000" dirty="0" smtClean="0"/>
              <a:t>.</a:t>
            </a:r>
          </a:p>
          <a:p>
            <a:pPr algn="just"/>
            <a:endParaRPr lang="en-US" sz="2000" dirty="0" smtClean="0"/>
          </a:p>
          <a:p>
            <a:pPr algn="just"/>
            <a:r>
              <a:rPr lang="en-US" sz="2000" dirty="0" smtClean="0"/>
              <a:t>Eating </a:t>
            </a:r>
            <a:r>
              <a:rPr lang="en-US" sz="2000" dirty="0" smtClean="0"/>
              <a:t>provides </a:t>
            </a:r>
            <a:r>
              <a:rPr lang="en-US" sz="2000" dirty="0"/>
              <a:t>temporary comfort from the internal unease while, however</a:t>
            </a:r>
            <a:r>
              <a:rPr lang="en-US" sz="2000" dirty="0" smtClean="0"/>
              <a:t>, </a:t>
            </a:r>
            <a:r>
              <a:rPr lang="en-US" sz="2000" dirty="0" smtClean="0"/>
              <a:t>exacerbates feelings </a:t>
            </a:r>
            <a:r>
              <a:rPr lang="en-US" sz="2000" dirty="0"/>
              <a:t>of guilt, shame, and </a:t>
            </a:r>
            <a:r>
              <a:rPr lang="en-US" sz="2000" dirty="0" smtClean="0"/>
              <a:t>distress after the ingestion. </a:t>
            </a:r>
            <a:endParaRPr lang="en-US" sz="2000" dirty="0" smtClean="0"/>
          </a:p>
          <a:p>
            <a:pPr algn="just">
              <a:buNone/>
            </a:pPr>
            <a:endParaRPr lang="en-US" sz="2000" dirty="0" smtClean="0"/>
          </a:p>
          <a:p>
            <a:pPr algn="just"/>
            <a:r>
              <a:rPr lang="en-US" sz="2000" dirty="0" smtClean="0"/>
              <a:t> </a:t>
            </a:r>
            <a:r>
              <a:rPr lang="en-US" sz="2000" dirty="0"/>
              <a:t>As a result, these eating patterns not only fuel the progression of obesity but also reflect the psychological and emotional challenges, further reinforcing the </a:t>
            </a:r>
            <a:r>
              <a:rPr lang="en-US" sz="2000" dirty="0" err="1"/>
              <a:t>multifactorial</a:t>
            </a:r>
            <a:r>
              <a:rPr lang="en-US" sz="2000" dirty="0"/>
              <a:t> nature of the </a:t>
            </a:r>
            <a:r>
              <a:rPr lang="en-US" sz="2000" dirty="0" smtClean="0"/>
              <a:t>disease</a:t>
            </a:r>
          </a:p>
          <a:p>
            <a:endParaRPr lang="en-US" sz="2000" dirty="0" smtClean="0"/>
          </a:p>
          <a:p>
            <a:endParaRPr lang="en-US" sz="2000" dirty="0"/>
          </a:p>
          <a:p>
            <a:endParaRPr lang="it-IT" sz="2000" dirty="0"/>
          </a:p>
        </p:txBody>
      </p:sp>
      <p:pic>
        <p:nvPicPr>
          <p:cNvPr id="1026" name="Picture 2"/>
          <p:cNvPicPr>
            <a:picLocks noChangeAspect="1" noChangeArrowheads="1"/>
          </p:cNvPicPr>
          <p:nvPr/>
        </p:nvPicPr>
        <p:blipFill>
          <a:blip r:embed="rId2"/>
          <a:srcRect/>
          <a:stretch>
            <a:fillRect/>
          </a:stretch>
        </p:blipFill>
        <p:spPr bwMode="auto">
          <a:xfrm>
            <a:off x="5036320" y="973862"/>
            <a:ext cx="3927680" cy="10601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58055" y="2864843"/>
            <a:ext cx="3829472" cy="154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8654" y="665017"/>
            <a:ext cx="3768437" cy="3844637"/>
          </a:xfrm>
        </p:spPr>
        <p:txBody>
          <a:bodyPr>
            <a:normAutofit fontScale="92500" lnSpcReduction="10000"/>
          </a:bodyPr>
          <a:lstStyle/>
          <a:p>
            <a:pPr algn="just">
              <a:buNone/>
            </a:pPr>
            <a:r>
              <a:rPr lang="en-US" sz="1400" dirty="0" smtClean="0"/>
              <a:t>Pathological eating behaviors encompass </a:t>
            </a:r>
            <a:endParaRPr lang="en-US" sz="1400" dirty="0" smtClean="0"/>
          </a:p>
          <a:p>
            <a:pPr algn="just">
              <a:buNone/>
            </a:pPr>
            <a:r>
              <a:rPr lang="en-US" sz="1400" dirty="0" smtClean="0"/>
              <a:t>range </a:t>
            </a:r>
            <a:r>
              <a:rPr lang="en-US" sz="1400" dirty="0" smtClean="0"/>
              <a:t>of unhealthy food </a:t>
            </a:r>
            <a:r>
              <a:rPr lang="en-US" sz="1400" dirty="0" smtClean="0"/>
              <a:t>consumption</a:t>
            </a:r>
          </a:p>
          <a:p>
            <a:pPr algn="just">
              <a:buNone/>
            </a:pPr>
            <a:r>
              <a:rPr lang="en-US" sz="1400" dirty="0" smtClean="0"/>
              <a:t>patterns </a:t>
            </a:r>
            <a:r>
              <a:rPr lang="en-US" sz="1400" dirty="0" smtClean="0"/>
              <a:t>that </a:t>
            </a:r>
            <a:r>
              <a:rPr lang="en-GB" sz="1400" dirty="0" smtClean="0"/>
              <a:t>result from a </a:t>
            </a:r>
            <a:r>
              <a:rPr lang="en-GB" sz="1400" dirty="0" smtClean="0"/>
              <a:t>dysfunctional</a:t>
            </a:r>
          </a:p>
          <a:p>
            <a:pPr algn="just">
              <a:buNone/>
            </a:pPr>
            <a:r>
              <a:rPr lang="en-GB" sz="1400" dirty="0" smtClean="0"/>
              <a:t>interaction </a:t>
            </a:r>
            <a:r>
              <a:rPr lang="en-GB" sz="1400" dirty="0" smtClean="0"/>
              <a:t>between the </a:t>
            </a:r>
            <a:r>
              <a:rPr lang="en-GB" sz="1400" dirty="0" smtClean="0"/>
              <a:t>emotional</a:t>
            </a:r>
          </a:p>
          <a:p>
            <a:pPr algn="just">
              <a:buNone/>
            </a:pPr>
            <a:r>
              <a:rPr lang="en-GB" sz="1400" dirty="0" smtClean="0"/>
              <a:t>regulation </a:t>
            </a:r>
            <a:r>
              <a:rPr lang="en-GB" sz="1400" dirty="0" smtClean="0"/>
              <a:t>systems and hunger </a:t>
            </a:r>
            <a:r>
              <a:rPr lang="en-GB" sz="1400" dirty="0" smtClean="0"/>
              <a:t>stimulus</a:t>
            </a:r>
          </a:p>
          <a:p>
            <a:pPr algn="just">
              <a:buNone/>
            </a:pPr>
            <a:r>
              <a:rPr lang="en-GB" sz="1400" dirty="0" smtClean="0"/>
              <a:t>recognition.</a:t>
            </a:r>
          </a:p>
          <a:p>
            <a:pPr algn="just">
              <a:buNone/>
            </a:pPr>
            <a:endParaRPr lang="en-GB" sz="1400" dirty="0" smtClean="0"/>
          </a:p>
          <a:p>
            <a:pPr algn="just">
              <a:buNone/>
            </a:pPr>
            <a:r>
              <a:rPr lang="en-GB" sz="1400" dirty="0" smtClean="0"/>
              <a:t>The </a:t>
            </a:r>
            <a:r>
              <a:rPr lang="en-GB" sz="1400" dirty="0"/>
              <a:t>Emotion-induce eating model </a:t>
            </a:r>
            <a:endParaRPr lang="en-GB" sz="1400" dirty="0" smtClean="0"/>
          </a:p>
          <a:p>
            <a:pPr algn="just">
              <a:buNone/>
            </a:pPr>
            <a:r>
              <a:rPr lang="en-GB" sz="1400" dirty="0" smtClean="0"/>
              <a:t> </a:t>
            </a:r>
            <a:r>
              <a:rPr lang="en-GB" sz="1400" dirty="0"/>
              <a:t>emphasizes that </a:t>
            </a:r>
            <a:r>
              <a:rPr lang="en-GB" sz="1400" dirty="0" smtClean="0"/>
              <a:t>dysfunctional</a:t>
            </a:r>
          </a:p>
          <a:p>
            <a:pPr algn="just">
              <a:buNone/>
            </a:pPr>
            <a:r>
              <a:rPr lang="en-GB" sz="1400" dirty="0" smtClean="0"/>
              <a:t>emotional </a:t>
            </a:r>
            <a:r>
              <a:rPr lang="en-GB" sz="1400" dirty="0"/>
              <a:t>and cognitive processing </a:t>
            </a:r>
            <a:r>
              <a:rPr lang="en-GB" sz="1400" dirty="0" smtClean="0"/>
              <a:t>might</a:t>
            </a:r>
          </a:p>
          <a:p>
            <a:pPr algn="just">
              <a:buNone/>
            </a:pPr>
            <a:r>
              <a:rPr lang="en-GB" sz="1400" dirty="0" smtClean="0"/>
              <a:t>contribute </a:t>
            </a:r>
            <a:r>
              <a:rPr lang="en-GB" sz="1400" dirty="0"/>
              <a:t>to the generation </a:t>
            </a:r>
            <a:r>
              <a:rPr lang="en-GB" sz="1400" dirty="0" smtClean="0"/>
              <a:t>and</a:t>
            </a:r>
          </a:p>
          <a:p>
            <a:pPr algn="just">
              <a:buNone/>
            </a:pPr>
            <a:r>
              <a:rPr lang="en-GB" sz="1400" dirty="0" smtClean="0"/>
              <a:t>perpetuation </a:t>
            </a:r>
            <a:r>
              <a:rPr lang="en-GB" sz="1400" dirty="0"/>
              <a:t>of emotional eating (i.e</a:t>
            </a:r>
            <a:r>
              <a:rPr lang="en-GB" sz="1400" dirty="0" smtClean="0"/>
              <a:t>.,</a:t>
            </a:r>
          </a:p>
          <a:p>
            <a:pPr algn="just">
              <a:buNone/>
            </a:pPr>
            <a:r>
              <a:rPr lang="en-US" sz="1400" dirty="0" smtClean="0"/>
              <a:t>eating </a:t>
            </a:r>
            <a:r>
              <a:rPr lang="en-US" sz="1400" dirty="0"/>
              <a:t>in response to emotion to cope </a:t>
            </a:r>
            <a:r>
              <a:rPr lang="en-US" sz="1400" dirty="0" smtClean="0"/>
              <a:t>wit</a:t>
            </a:r>
          </a:p>
          <a:p>
            <a:pPr algn="just">
              <a:buNone/>
            </a:pPr>
            <a:r>
              <a:rPr lang="en-US" sz="1400" dirty="0" smtClean="0"/>
              <a:t> </a:t>
            </a:r>
            <a:r>
              <a:rPr lang="en-US" sz="1400" dirty="0"/>
              <a:t>stress or negative feelings rather </a:t>
            </a:r>
            <a:r>
              <a:rPr lang="en-US" sz="1400" dirty="0" smtClean="0"/>
              <a:t>than</a:t>
            </a:r>
          </a:p>
          <a:p>
            <a:pPr algn="just">
              <a:buNone/>
            </a:pPr>
            <a:r>
              <a:rPr lang="en-US" sz="1400" dirty="0" smtClean="0"/>
              <a:t>hunger </a:t>
            </a:r>
            <a:r>
              <a:rPr lang="en-US" sz="1400" dirty="0"/>
              <a:t>stimuli), </a:t>
            </a:r>
            <a:r>
              <a:rPr lang="en-GB" sz="1400" dirty="0"/>
              <a:t>as a </a:t>
            </a:r>
            <a:r>
              <a:rPr lang="en-GB" sz="1400" dirty="0" smtClean="0"/>
              <a:t>compensatory</a:t>
            </a:r>
          </a:p>
          <a:p>
            <a:pPr algn="just">
              <a:buNone/>
            </a:pPr>
            <a:r>
              <a:rPr lang="en-GB" sz="1400" dirty="0" err="1" smtClean="0"/>
              <a:t>behavior</a:t>
            </a:r>
            <a:r>
              <a:rPr lang="en-GB" sz="1400" dirty="0" smtClean="0"/>
              <a:t> </a:t>
            </a:r>
            <a:r>
              <a:rPr lang="en-GB" sz="1400" dirty="0"/>
              <a:t>for the inability to withstand </a:t>
            </a:r>
            <a:endParaRPr lang="en-GB" sz="1400" dirty="0" smtClean="0"/>
          </a:p>
          <a:p>
            <a:pPr algn="just">
              <a:buNone/>
            </a:pPr>
            <a:r>
              <a:rPr lang="en-GB" sz="1400" dirty="0" smtClean="0"/>
              <a:t>intense </a:t>
            </a:r>
            <a:r>
              <a:rPr lang="en-GB" sz="1400" dirty="0"/>
              <a:t>emotional stimuli.</a:t>
            </a:r>
            <a:endParaRPr lang="it-IT" sz="1400" dirty="0"/>
          </a:p>
          <a:p>
            <a:endParaRPr lang="it-IT" dirty="0"/>
          </a:p>
        </p:txBody>
      </p:sp>
      <p:pic>
        <p:nvPicPr>
          <p:cNvPr id="2050" name="Picture 2"/>
          <p:cNvPicPr>
            <a:picLocks noChangeAspect="1" noChangeArrowheads="1"/>
          </p:cNvPicPr>
          <p:nvPr/>
        </p:nvPicPr>
        <p:blipFill>
          <a:blip r:embed="rId2"/>
          <a:srcRect/>
          <a:stretch>
            <a:fillRect/>
          </a:stretch>
        </p:blipFill>
        <p:spPr bwMode="auto">
          <a:xfrm>
            <a:off x="4296836" y="1066800"/>
            <a:ext cx="4542683" cy="155448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67201" y="3374659"/>
            <a:ext cx="4587240" cy="705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1700" y="131619"/>
            <a:ext cx="4682864" cy="4398817"/>
          </a:xfrm>
        </p:spPr>
        <p:txBody>
          <a:bodyPr>
            <a:noAutofit/>
          </a:bodyPr>
          <a:lstStyle/>
          <a:p>
            <a:pPr>
              <a:buFont typeface="Arial" pitchFamily="34" charset="0"/>
              <a:buChar char="•"/>
            </a:pPr>
            <a:r>
              <a:rPr lang="en-GB" sz="1400" dirty="0"/>
              <a:t>I</a:t>
            </a:r>
            <a:r>
              <a:rPr lang="en-GB" sz="1400" dirty="0" smtClean="0"/>
              <a:t>ndividuals </a:t>
            </a:r>
            <a:r>
              <a:rPr lang="en-GB" sz="1400" dirty="0"/>
              <a:t>with pathological eating </a:t>
            </a:r>
            <a:r>
              <a:rPr lang="en-GB" sz="1400" dirty="0" err="1" smtClean="0"/>
              <a:t>behaviors</a:t>
            </a:r>
            <a:endParaRPr lang="en-GB" sz="1400" dirty="0"/>
          </a:p>
          <a:p>
            <a:pPr>
              <a:buNone/>
            </a:pPr>
            <a:r>
              <a:rPr lang="en-GB" sz="1400" dirty="0" smtClean="0"/>
              <a:t>     e</a:t>
            </a:r>
            <a:r>
              <a:rPr lang="en-GB" sz="1400" dirty="0" smtClean="0"/>
              <a:t>xpressed higher </a:t>
            </a:r>
            <a:r>
              <a:rPr lang="en-GB" sz="1400" dirty="0"/>
              <a:t>levels of </a:t>
            </a:r>
            <a:r>
              <a:rPr lang="en-GB" sz="1400" dirty="0" err="1"/>
              <a:t>alexithymia</a:t>
            </a:r>
            <a:r>
              <a:rPr lang="en-GB" sz="1400" dirty="0"/>
              <a:t>, </a:t>
            </a:r>
            <a:r>
              <a:rPr lang="en-GB" sz="1400" dirty="0" smtClean="0"/>
              <a:t>emotional</a:t>
            </a:r>
          </a:p>
          <a:p>
            <a:pPr>
              <a:buNone/>
            </a:pPr>
            <a:r>
              <a:rPr lang="en-GB" sz="1400" dirty="0" smtClean="0"/>
              <a:t>     </a:t>
            </a:r>
            <a:r>
              <a:rPr lang="en-GB" sz="1400" dirty="0" err="1" smtClean="0"/>
              <a:t>dysregulation</a:t>
            </a:r>
            <a:r>
              <a:rPr lang="en-GB" sz="1400" dirty="0" smtClean="0"/>
              <a:t>, impulsiveness </a:t>
            </a:r>
            <a:r>
              <a:rPr lang="en-GB" sz="1400" dirty="0"/>
              <a:t>and lack of </a:t>
            </a:r>
            <a:r>
              <a:rPr lang="en-GB" sz="1400" dirty="0" err="1" smtClean="0"/>
              <a:t>interoceptive</a:t>
            </a:r>
            <a:r>
              <a:rPr lang="en-GB" sz="1400" dirty="0" smtClean="0"/>
              <a:t> Awareness.</a:t>
            </a:r>
            <a:r>
              <a:rPr lang="en-GB" sz="1400" dirty="0" smtClean="0"/>
              <a:t> </a:t>
            </a:r>
          </a:p>
          <a:p>
            <a:pPr>
              <a:buFont typeface="Arial" pitchFamily="34" charset="0"/>
              <a:buChar char="•"/>
            </a:pPr>
            <a:r>
              <a:rPr lang="en-GB" sz="1400" dirty="0" err="1" smtClean="0"/>
              <a:t>Alexithymia</a:t>
            </a:r>
            <a:r>
              <a:rPr lang="en-GB" sz="1400" dirty="0" smtClean="0"/>
              <a:t> </a:t>
            </a:r>
            <a:r>
              <a:rPr lang="en-US" sz="1400" dirty="0" smtClean="0"/>
              <a:t>is a psychological </a:t>
            </a:r>
            <a:r>
              <a:rPr lang="en-US" sz="1400" dirty="0" smtClean="0"/>
              <a:t>construct characterized by difficulty identifying and describing  body sensations  </a:t>
            </a:r>
            <a:r>
              <a:rPr lang="en-US" sz="1400" dirty="0" smtClean="0"/>
              <a:t>and </a:t>
            </a:r>
            <a:r>
              <a:rPr lang="en-GB" sz="1400" dirty="0" smtClean="0"/>
              <a:t>is </a:t>
            </a:r>
            <a:r>
              <a:rPr lang="en-GB" sz="1400" dirty="0" smtClean="0"/>
              <a:t>linked to </a:t>
            </a:r>
            <a:r>
              <a:rPr lang="en-GB" sz="1400" dirty="0" smtClean="0"/>
              <a:t>an altered prefrontal </a:t>
            </a:r>
            <a:r>
              <a:rPr lang="en-GB" sz="1400" dirty="0" smtClean="0"/>
              <a:t>cortex  </a:t>
            </a:r>
            <a:r>
              <a:rPr lang="en-GB" sz="1400" dirty="0" smtClean="0"/>
              <a:t>(PFC) </a:t>
            </a:r>
            <a:r>
              <a:rPr lang="en-GB" sz="1400" dirty="0" smtClean="0"/>
              <a:t>activity.</a:t>
            </a:r>
            <a:endParaRPr lang="en-GB" sz="1400" dirty="0" smtClean="0"/>
          </a:p>
          <a:p>
            <a:pPr>
              <a:buFont typeface="Arial" pitchFamily="34" charset="0"/>
              <a:buChar char="•"/>
            </a:pPr>
            <a:r>
              <a:rPr lang="en-GB" sz="1400" dirty="0" smtClean="0"/>
              <a:t>Individuals exhibiting high levels of </a:t>
            </a:r>
            <a:r>
              <a:rPr lang="en-GB" sz="1400" dirty="0" err="1" smtClean="0"/>
              <a:t>alexithymia</a:t>
            </a:r>
            <a:r>
              <a:rPr lang="en-GB" sz="1400" dirty="0" smtClean="0"/>
              <a:t> </a:t>
            </a:r>
            <a:r>
              <a:rPr lang="en-GB" sz="1400" dirty="0" smtClean="0"/>
              <a:t>and</a:t>
            </a:r>
          </a:p>
          <a:p>
            <a:pPr>
              <a:buNone/>
            </a:pPr>
            <a:r>
              <a:rPr lang="en-GB" sz="1400" dirty="0" smtClean="0"/>
              <a:t>       emotional </a:t>
            </a:r>
            <a:r>
              <a:rPr lang="en-GB" sz="1400" dirty="0" err="1" smtClean="0"/>
              <a:t>dysregulation</a:t>
            </a:r>
            <a:r>
              <a:rPr lang="en-GB" sz="1400" dirty="0" smtClean="0"/>
              <a:t>, are </a:t>
            </a:r>
            <a:r>
              <a:rPr lang="en-GB" sz="1400" dirty="0" smtClean="0"/>
              <a:t>more likely to use food </a:t>
            </a:r>
            <a:r>
              <a:rPr lang="en-GB" sz="1400" dirty="0" smtClean="0"/>
              <a:t>as  </a:t>
            </a:r>
            <a:r>
              <a:rPr lang="en-GB" sz="1400" dirty="0" smtClean="0"/>
              <a:t>a </a:t>
            </a:r>
            <a:r>
              <a:rPr lang="en-GB" sz="1400" dirty="0" smtClean="0"/>
              <a:t>maladaptive coping </a:t>
            </a:r>
            <a:r>
              <a:rPr lang="en-GB" sz="1400" dirty="0" smtClean="0"/>
              <a:t>mechanism rather than </a:t>
            </a:r>
            <a:r>
              <a:rPr lang="en-GB" sz="1400" dirty="0" smtClean="0"/>
              <a:t>in  </a:t>
            </a:r>
            <a:r>
              <a:rPr lang="en-GB" sz="1400" dirty="0" smtClean="0"/>
              <a:t>response to </a:t>
            </a:r>
            <a:r>
              <a:rPr lang="en-GB" sz="1400" dirty="0" smtClean="0"/>
              <a:t>hunger</a:t>
            </a:r>
            <a:endParaRPr lang="en-GB" sz="1400" dirty="0" smtClean="0"/>
          </a:p>
          <a:p>
            <a:pPr>
              <a:buFont typeface="Arial" pitchFamily="34" charset="0"/>
              <a:buChar char="•"/>
            </a:pPr>
            <a:r>
              <a:rPr lang="en-GB" sz="1400" dirty="0" smtClean="0"/>
              <a:t> </a:t>
            </a:r>
            <a:r>
              <a:rPr lang="en-GB" sz="1400" dirty="0"/>
              <a:t>B</a:t>
            </a:r>
            <a:r>
              <a:rPr lang="en-GB" sz="1400" dirty="0" smtClean="0"/>
              <a:t>oth </a:t>
            </a:r>
            <a:r>
              <a:rPr lang="en-GB" sz="1400" dirty="0" err="1"/>
              <a:t>alexithymia</a:t>
            </a:r>
            <a:r>
              <a:rPr lang="en-GB" sz="1400" dirty="0"/>
              <a:t> and emotional </a:t>
            </a:r>
            <a:r>
              <a:rPr lang="en-GB" sz="1400" dirty="0" err="1"/>
              <a:t>dysregulation</a:t>
            </a:r>
            <a:r>
              <a:rPr lang="en-GB" sz="1400" dirty="0"/>
              <a:t> </a:t>
            </a:r>
            <a:r>
              <a:rPr lang="en-GB" sz="1400" dirty="0" smtClean="0"/>
              <a:t>correlate  </a:t>
            </a:r>
            <a:r>
              <a:rPr lang="en-GB" sz="1400" dirty="0"/>
              <a:t>with a lack of </a:t>
            </a:r>
            <a:r>
              <a:rPr lang="en-GB" sz="1400" dirty="0" err="1"/>
              <a:t>interoceptive</a:t>
            </a:r>
            <a:r>
              <a:rPr lang="en-GB" sz="1400" dirty="0"/>
              <a:t> awareness, since they </a:t>
            </a:r>
            <a:r>
              <a:rPr lang="en-GB" sz="1400" dirty="0" smtClean="0"/>
              <a:t>may contribute </a:t>
            </a:r>
            <a:r>
              <a:rPr lang="en-GB" sz="1400" dirty="0"/>
              <a:t>to the inaccurate perception of internal </a:t>
            </a:r>
            <a:r>
              <a:rPr lang="en-GB" sz="1400" dirty="0" smtClean="0"/>
              <a:t>bodily cues</a:t>
            </a:r>
            <a:r>
              <a:rPr lang="en-GB" sz="1400" dirty="0"/>
              <a:t>. </a:t>
            </a:r>
            <a:endParaRPr lang="en-GB" sz="1400" dirty="0" smtClean="0"/>
          </a:p>
          <a:p>
            <a:endParaRPr lang="en-GB" sz="1400" dirty="0"/>
          </a:p>
          <a:p>
            <a:endParaRPr lang="it-IT" sz="1400" dirty="0"/>
          </a:p>
        </p:txBody>
      </p:sp>
      <p:pic>
        <p:nvPicPr>
          <p:cNvPr id="3074" name="Picture 2"/>
          <p:cNvPicPr>
            <a:picLocks noChangeAspect="1" noChangeArrowheads="1"/>
          </p:cNvPicPr>
          <p:nvPr/>
        </p:nvPicPr>
        <p:blipFill>
          <a:blip r:embed="rId2"/>
          <a:srcRect/>
          <a:stretch>
            <a:fillRect/>
          </a:stretch>
        </p:blipFill>
        <p:spPr bwMode="auto">
          <a:xfrm>
            <a:off x="5093191" y="1210208"/>
            <a:ext cx="3944129" cy="126629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338872" y="3352800"/>
            <a:ext cx="3711116" cy="883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1700" y="670560"/>
            <a:ext cx="4359360" cy="3726179"/>
          </a:xfrm>
        </p:spPr>
        <p:txBody>
          <a:bodyPr>
            <a:normAutofit/>
          </a:bodyPr>
          <a:lstStyle/>
          <a:p>
            <a:pPr>
              <a:buNone/>
            </a:pPr>
            <a:endParaRPr lang="en-GB" sz="1400" dirty="0" smtClean="0"/>
          </a:p>
          <a:p>
            <a:pPr>
              <a:buNone/>
            </a:pPr>
            <a:r>
              <a:rPr lang="en-GB" sz="1400" dirty="0" smtClean="0"/>
              <a:t>The emotional </a:t>
            </a:r>
            <a:r>
              <a:rPr lang="en-GB" sz="1400" dirty="0" err="1" smtClean="0"/>
              <a:t>dysregulation</a:t>
            </a:r>
            <a:r>
              <a:rPr lang="en-GB" sz="1400" dirty="0" smtClean="0"/>
              <a:t> from </a:t>
            </a:r>
            <a:r>
              <a:rPr lang="en-GB" sz="1400" dirty="0"/>
              <a:t>a </a:t>
            </a:r>
            <a:r>
              <a:rPr lang="en-GB" sz="1400" dirty="0" smtClean="0"/>
              <a:t>neurobiological</a:t>
            </a:r>
          </a:p>
          <a:p>
            <a:pPr>
              <a:buNone/>
            </a:pPr>
            <a:r>
              <a:rPr lang="en-GB" sz="1400" dirty="0" smtClean="0"/>
              <a:t>perspective </a:t>
            </a:r>
            <a:r>
              <a:rPr lang="en-GB" sz="1400" dirty="0"/>
              <a:t>is linked to dysfunctions in </a:t>
            </a:r>
            <a:r>
              <a:rPr lang="en-GB" sz="1400" dirty="0" smtClean="0"/>
              <a:t>the</a:t>
            </a:r>
          </a:p>
          <a:p>
            <a:pPr>
              <a:buNone/>
            </a:pPr>
            <a:r>
              <a:rPr lang="en-GB" sz="1400" dirty="0" err="1" smtClean="0"/>
              <a:t>f</a:t>
            </a:r>
            <a:r>
              <a:rPr lang="en-GB" sz="1400" dirty="0" err="1" smtClean="0"/>
              <a:t>rontolimbic</a:t>
            </a:r>
            <a:r>
              <a:rPr lang="en-GB" sz="1400" dirty="0" smtClean="0"/>
              <a:t> network</a:t>
            </a:r>
            <a:r>
              <a:rPr lang="en-GB" sz="1400" dirty="0"/>
              <a:t>, including hyperactivity </a:t>
            </a:r>
            <a:r>
              <a:rPr lang="en-GB" sz="1400" dirty="0" smtClean="0"/>
              <a:t>in</a:t>
            </a:r>
          </a:p>
          <a:p>
            <a:pPr>
              <a:buNone/>
            </a:pPr>
            <a:r>
              <a:rPr lang="en-GB" sz="1400" dirty="0" smtClean="0"/>
              <a:t>limbic regions responsible </a:t>
            </a:r>
            <a:r>
              <a:rPr lang="en-GB" sz="1400" dirty="0"/>
              <a:t>for emotional </a:t>
            </a:r>
            <a:r>
              <a:rPr lang="en-GB" sz="1400" dirty="0" smtClean="0"/>
              <a:t>generation</a:t>
            </a:r>
          </a:p>
          <a:p>
            <a:pPr>
              <a:buNone/>
            </a:pPr>
            <a:r>
              <a:rPr lang="en-GB" sz="1400" dirty="0" smtClean="0"/>
              <a:t>a</a:t>
            </a:r>
            <a:r>
              <a:rPr lang="en-GB" sz="1400" dirty="0" smtClean="0"/>
              <a:t>nd </a:t>
            </a:r>
            <a:r>
              <a:rPr lang="en-GB" sz="1400" dirty="0" err="1" smtClean="0"/>
              <a:t>hypoactivity</a:t>
            </a:r>
            <a:r>
              <a:rPr lang="en-GB" sz="1400" dirty="0" smtClean="0"/>
              <a:t> </a:t>
            </a:r>
            <a:r>
              <a:rPr lang="en-GB" sz="1400" dirty="0"/>
              <a:t>in the PFC, associated to </a:t>
            </a:r>
            <a:r>
              <a:rPr lang="en-GB" sz="1400" dirty="0" smtClean="0"/>
              <a:t>goal</a:t>
            </a:r>
          </a:p>
          <a:p>
            <a:pPr>
              <a:buNone/>
            </a:pPr>
            <a:r>
              <a:rPr lang="en-GB" sz="1400" dirty="0" smtClean="0"/>
              <a:t>d</a:t>
            </a:r>
            <a:r>
              <a:rPr lang="en-GB" sz="1400" dirty="0" smtClean="0"/>
              <a:t>irected </a:t>
            </a:r>
            <a:r>
              <a:rPr lang="en-GB" sz="1400" dirty="0" err="1" smtClean="0"/>
              <a:t>behavior</a:t>
            </a:r>
            <a:r>
              <a:rPr lang="en-GB" sz="1400" dirty="0" smtClean="0"/>
              <a:t> </a:t>
            </a:r>
            <a:r>
              <a:rPr lang="en-GB" sz="1400" dirty="0"/>
              <a:t>and affect regulation</a:t>
            </a:r>
            <a:r>
              <a:rPr lang="en-GB" sz="1400" dirty="0" smtClean="0"/>
              <a:t>.</a:t>
            </a:r>
          </a:p>
          <a:p>
            <a:pPr>
              <a:buNone/>
            </a:pPr>
            <a:endParaRPr lang="en-GB" sz="1400" dirty="0" smtClean="0"/>
          </a:p>
          <a:p>
            <a:pPr>
              <a:buNone/>
            </a:pPr>
            <a:r>
              <a:rPr lang="en-GB" sz="1400" dirty="0" smtClean="0"/>
              <a:t> </a:t>
            </a:r>
            <a:r>
              <a:rPr lang="en-GB" sz="1400" dirty="0" smtClean="0"/>
              <a:t>Intense </a:t>
            </a:r>
            <a:r>
              <a:rPr lang="en-GB" sz="1400" dirty="0" smtClean="0"/>
              <a:t>emotional responses </a:t>
            </a:r>
            <a:r>
              <a:rPr lang="en-GB" sz="1400" dirty="0"/>
              <a:t>are generated but </a:t>
            </a:r>
            <a:r>
              <a:rPr lang="en-GB" sz="1400" dirty="0" smtClean="0"/>
              <a:t>not</a:t>
            </a:r>
          </a:p>
          <a:p>
            <a:pPr>
              <a:buNone/>
            </a:pPr>
            <a:r>
              <a:rPr lang="en-GB" sz="1400" dirty="0" smtClean="0"/>
              <a:t>e</a:t>
            </a:r>
            <a:r>
              <a:rPr lang="en-GB" sz="1400" dirty="0" smtClean="0"/>
              <a:t>ffectively managed. Individuals </a:t>
            </a:r>
            <a:r>
              <a:rPr lang="en-GB" sz="1400" dirty="0"/>
              <a:t>can resort to </a:t>
            </a:r>
            <a:r>
              <a:rPr lang="en-GB" sz="1400" dirty="0" smtClean="0"/>
              <a:t>food</a:t>
            </a:r>
          </a:p>
          <a:p>
            <a:pPr>
              <a:buNone/>
            </a:pPr>
            <a:r>
              <a:rPr lang="en-GB" sz="1400" dirty="0" smtClean="0"/>
              <a:t> </a:t>
            </a:r>
            <a:r>
              <a:rPr lang="en-GB" sz="1400" dirty="0"/>
              <a:t>as a way to cope </a:t>
            </a:r>
            <a:r>
              <a:rPr lang="en-GB" sz="1400" dirty="0" smtClean="0"/>
              <a:t>with  </a:t>
            </a:r>
            <a:r>
              <a:rPr lang="en-GB" sz="1400" dirty="0"/>
              <a:t>overwhelming </a:t>
            </a:r>
            <a:r>
              <a:rPr lang="en-GB" sz="1400" dirty="0" smtClean="0"/>
              <a:t>emotional</a:t>
            </a:r>
          </a:p>
          <a:p>
            <a:pPr>
              <a:buNone/>
            </a:pPr>
            <a:r>
              <a:rPr lang="en-GB" sz="1400" dirty="0" smtClean="0"/>
              <a:t>experiences</a:t>
            </a:r>
            <a:r>
              <a:rPr lang="en-GB" sz="1400" dirty="0"/>
              <a:t>, as a way </a:t>
            </a:r>
            <a:r>
              <a:rPr lang="en-GB" sz="1400" dirty="0" smtClean="0"/>
              <a:t>to get </a:t>
            </a:r>
            <a:r>
              <a:rPr lang="en-GB" sz="1400" dirty="0"/>
              <a:t>a temporary </a:t>
            </a:r>
            <a:r>
              <a:rPr lang="en-GB" sz="1400" dirty="0" smtClean="0"/>
              <a:t>relief</a:t>
            </a:r>
          </a:p>
          <a:p>
            <a:pPr>
              <a:buNone/>
            </a:pPr>
            <a:r>
              <a:rPr lang="en-GB" sz="1400" dirty="0" smtClean="0"/>
              <a:t>from </a:t>
            </a:r>
            <a:r>
              <a:rPr lang="en-GB" sz="1400" dirty="0"/>
              <a:t>negative affect</a:t>
            </a:r>
            <a:endParaRPr lang="it-IT" sz="1400" dirty="0"/>
          </a:p>
        </p:txBody>
      </p:sp>
      <p:pic>
        <p:nvPicPr>
          <p:cNvPr id="4098" name="Picture 2"/>
          <p:cNvPicPr>
            <a:picLocks noChangeAspect="1" noChangeArrowheads="1"/>
          </p:cNvPicPr>
          <p:nvPr/>
        </p:nvPicPr>
        <p:blipFill>
          <a:blip r:embed="rId2"/>
          <a:srcRect/>
          <a:stretch>
            <a:fillRect/>
          </a:stretch>
        </p:blipFill>
        <p:spPr bwMode="auto">
          <a:xfrm>
            <a:off x="5149613" y="1121063"/>
            <a:ext cx="3699978" cy="131040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914509" y="2626234"/>
            <a:ext cx="4229491" cy="1225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8600" y="256310"/>
            <a:ext cx="4267200" cy="4357254"/>
          </a:xfrm>
        </p:spPr>
        <p:txBody>
          <a:bodyPr>
            <a:normAutofit fontScale="92500" lnSpcReduction="10000"/>
          </a:bodyPr>
          <a:lstStyle/>
          <a:p>
            <a:pPr>
              <a:buNone/>
            </a:pPr>
            <a:r>
              <a:rPr lang="en-US" sz="1400" dirty="0"/>
              <a:t>Grazing is </a:t>
            </a:r>
            <a:r>
              <a:rPr lang="en-US" sz="1400" dirty="0" smtClean="0"/>
              <a:t>now </a:t>
            </a:r>
            <a:r>
              <a:rPr lang="en-US" sz="1400" dirty="0" smtClean="0"/>
              <a:t>recognized </a:t>
            </a:r>
            <a:r>
              <a:rPr lang="en-US" sz="1400" dirty="0" smtClean="0"/>
              <a:t>as a maladaptive</a:t>
            </a:r>
          </a:p>
          <a:p>
            <a:pPr>
              <a:buNone/>
            </a:pPr>
            <a:r>
              <a:rPr lang="en-US" sz="1400" dirty="0" smtClean="0"/>
              <a:t> </a:t>
            </a:r>
            <a:r>
              <a:rPr lang="en-US" sz="1400" dirty="0"/>
              <a:t>eating </a:t>
            </a:r>
            <a:r>
              <a:rPr lang="en-US" sz="1400" dirty="0" smtClean="0"/>
              <a:t>behavior as sweet eating, binge and food</a:t>
            </a:r>
          </a:p>
          <a:p>
            <a:pPr>
              <a:buNone/>
            </a:pPr>
            <a:r>
              <a:rPr lang="en-US" sz="1400" dirty="0" smtClean="0"/>
              <a:t>addiction.</a:t>
            </a:r>
          </a:p>
          <a:p>
            <a:pPr>
              <a:buNone/>
            </a:pPr>
            <a:r>
              <a:rPr lang="en-US" sz="1400" dirty="0" smtClean="0"/>
              <a:t>It is  </a:t>
            </a:r>
            <a:r>
              <a:rPr lang="en-US" sz="1400" dirty="0"/>
              <a:t>defined as the </a:t>
            </a:r>
            <a:r>
              <a:rPr lang="en-GB" sz="1400" dirty="0" smtClean="0"/>
              <a:t>unstructured </a:t>
            </a:r>
            <a:r>
              <a:rPr lang="en-US" sz="1400" dirty="0" smtClean="0"/>
              <a:t>repetitive eating</a:t>
            </a:r>
          </a:p>
          <a:p>
            <a:pPr>
              <a:buNone/>
            </a:pPr>
            <a:r>
              <a:rPr lang="en-US" sz="1400" dirty="0" smtClean="0"/>
              <a:t>of </a:t>
            </a:r>
            <a:r>
              <a:rPr lang="en-GB" sz="1400" dirty="0"/>
              <a:t>small amounts of food (both salty </a:t>
            </a:r>
            <a:r>
              <a:rPr lang="en-GB" sz="1400" dirty="0" smtClean="0"/>
              <a:t>and</a:t>
            </a:r>
          </a:p>
          <a:p>
            <a:pPr>
              <a:buNone/>
            </a:pPr>
            <a:r>
              <a:rPr lang="en-GB" sz="1400" dirty="0" smtClean="0"/>
              <a:t>sweet)</a:t>
            </a:r>
            <a:r>
              <a:rPr lang="en-US" sz="1400" dirty="0"/>
              <a:t>over an extended period </a:t>
            </a:r>
            <a:r>
              <a:rPr lang="en-US" sz="1400" dirty="0" smtClean="0"/>
              <a:t>of time.</a:t>
            </a:r>
            <a:endParaRPr lang="en-US" sz="1400" dirty="0" smtClean="0"/>
          </a:p>
          <a:p>
            <a:pPr>
              <a:buNone/>
            </a:pPr>
            <a:endParaRPr lang="en-GB" sz="1400" dirty="0" smtClean="0"/>
          </a:p>
          <a:p>
            <a:pPr>
              <a:buNone/>
            </a:pPr>
            <a:r>
              <a:rPr lang="en-US" sz="1400" dirty="0" smtClean="0"/>
              <a:t>Grazing presents an increase in the CF and MF</a:t>
            </a:r>
          </a:p>
          <a:p>
            <a:pPr>
              <a:buNone/>
            </a:pPr>
            <a:r>
              <a:rPr lang="en-US" sz="1400" dirty="0" smtClean="0"/>
              <a:t>factors but not in the </a:t>
            </a:r>
            <a:r>
              <a:rPr lang="en-US" sz="1400" dirty="0" err="1" smtClean="0"/>
              <a:t>NpF</a:t>
            </a:r>
            <a:r>
              <a:rPr lang="en-US" sz="1400" dirty="0" smtClean="0"/>
              <a:t>. These data are</a:t>
            </a:r>
          </a:p>
          <a:p>
            <a:pPr>
              <a:buNone/>
            </a:pPr>
            <a:r>
              <a:rPr lang="en-US" sz="1400" dirty="0" smtClean="0"/>
              <a:t>consistent with the hypothesis that </a:t>
            </a:r>
            <a:r>
              <a:rPr lang="en-US" sz="1400" dirty="0" smtClean="0"/>
              <a:t>Motor</a:t>
            </a:r>
            <a:endParaRPr lang="en-US" sz="1400" dirty="0" smtClean="0"/>
          </a:p>
          <a:p>
            <a:pPr>
              <a:buNone/>
            </a:pPr>
            <a:r>
              <a:rPr lang="en-US" sz="1400" dirty="0" smtClean="0"/>
              <a:t>impulsiveness correlates much more with external</a:t>
            </a:r>
          </a:p>
          <a:p>
            <a:pPr>
              <a:buNone/>
            </a:pPr>
            <a:r>
              <a:rPr lang="en-US" sz="1400" dirty="0" smtClean="0"/>
              <a:t>eating rather than with the response to </a:t>
            </a:r>
            <a:r>
              <a:rPr lang="en-US" sz="1400" dirty="0" smtClean="0"/>
              <a:t>internal</a:t>
            </a:r>
          </a:p>
          <a:p>
            <a:pPr>
              <a:buNone/>
            </a:pPr>
            <a:r>
              <a:rPr lang="en-US" sz="1400" dirty="0" smtClean="0"/>
              <a:t> </a:t>
            </a:r>
            <a:r>
              <a:rPr lang="en-US" sz="1400" dirty="0" smtClean="0"/>
              <a:t>cues such as craving . </a:t>
            </a:r>
            <a:endParaRPr lang="en-US" sz="1400" dirty="0" smtClean="0"/>
          </a:p>
          <a:p>
            <a:pPr>
              <a:buNone/>
            </a:pPr>
            <a:endParaRPr lang="en-US" sz="1400" dirty="0" smtClean="0"/>
          </a:p>
          <a:p>
            <a:pPr>
              <a:buNone/>
            </a:pPr>
            <a:r>
              <a:rPr lang="en-US" sz="1400" dirty="0" smtClean="0"/>
              <a:t>Data suggest why obese subjects with grazing</a:t>
            </a:r>
          </a:p>
          <a:p>
            <a:pPr>
              <a:buNone/>
            </a:pPr>
            <a:r>
              <a:rPr lang="en-US" sz="1400" dirty="0" smtClean="0"/>
              <a:t>behavior </a:t>
            </a:r>
            <a:r>
              <a:rPr lang="en-US" sz="1400" dirty="0" smtClean="0"/>
              <a:t>have a great consumption of unhealthy</a:t>
            </a:r>
          </a:p>
          <a:p>
            <a:pPr>
              <a:buNone/>
            </a:pPr>
            <a:r>
              <a:rPr lang="en-US" sz="1400" dirty="0" smtClean="0"/>
              <a:t>food in a determined period of time and have the</a:t>
            </a:r>
          </a:p>
          <a:p>
            <a:pPr>
              <a:buNone/>
            </a:pPr>
            <a:r>
              <a:rPr lang="en-US" sz="1400" dirty="0" smtClean="0"/>
              <a:t>sensation of loss of control, but really they do not</a:t>
            </a:r>
          </a:p>
          <a:p>
            <a:pPr>
              <a:buNone/>
            </a:pPr>
            <a:r>
              <a:rPr lang="en-US" sz="1400" dirty="0" smtClean="0"/>
              <a:t>lose it.</a:t>
            </a:r>
            <a:endParaRPr lang="it-IT" sz="1400" dirty="0"/>
          </a:p>
        </p:txBody>
      </p:sp>
      <p:pic>
        <p:nvPicPr>
          <p:cNvPr id="5122" name="Picture 2"/>
          <p:cNvPicPr>
            <a:picLocks noChangeAspect="1" noChangeArrowheads="1"/>
          </p:cNvPicPr>
          <p:nvPr/>
        </p:nvPicPr>
        <p:blipFill>
          <a:blip r:embed="rId2"/>
          <a:srcRect/>
          <a:stretch>
            <a:fillRect/>
          </a:stretch>
        </p:blipFill>
        <p:spPr bwMode="auto">
          <a:xfrm>
            <a:off x="5036126" y="782669"/>
            <a:ext cx="3761509" cy="223069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836281" y="3221181"/>
            <a:ext cx="4113415" cy="13923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7091" y="381000"/>
            <a:ext cx="4197927" cy="4204855"/>
          </a:xfrm>
        </p:spPr>
        <p:txBody>
          <a:bodyPr>
            <a:noAutofit/>
          </a:bodyPr>
          <a:lstStyle/>
          <a:p>
            <a:pPr>
              <a:buNone/>
            </a:pPr>
            <a:r>
              <a:rPr lang="en-US" sz="1200" dirty="0" err="1" smtClean="0"/>
              <a:t>Sweeteating</a:t>
            </a:r>
            <a:r>
              <a:rPr lang="en-US" sz="1200" dirty="0" smtClean="0"/>
              <a:t> is usually characterized by overeating of</a:t>
            </a:r>
          </a:p>
          <a:p>
            <a:pPr>
              <a:buNone/>
            </a:pPr>
            <a:r>
              <a:rPr lang="en-US" sz="1200" dirty="0" smtClean="0"/>
              <a:t>highly caloric sweet foods. The prevalent sugar food</a:t>
            </a:r>
          </a:p>
          <a:p>
            <a:pPr>
              <a:buNone/>
            </a:pPr>
            <a:r>
              <a:rPr lang="en-US" sz="1200" dirty="0" smtClean="0"/>
              <a:t>intake activate </a:t>
            </a:r>
            <a:r>
              <a:rPr lang="en-US" sz="1200" dirty="0" err="1" smtClean="0"/>
              <a:t>di</a:t>
            </a:r>
            <a:r>
              <a:rPr lang="en-US" sz="1200" dirty="0" smtClean="0"/>
              <a:t> </a:t>
            </a:r>
            <a:r>
              <a:rPr lang="en-US" sz="1200" dirty="0" err="1" smtClean="0"/>
              <a:t>Edonic</a:t>
            </a:r>
            <a:r>
              <a:rPr lang="en-US" sz="1200" dirty="0" smtClean="0"/>
              <a:t> liking and food reward</a:t>
            </a:r>
          </a:p>
          <a:p>
            <a:pPr>
              <a:buNone/>
            </a:pPr>
            <a:r>
              <a:rPr lang="en-US" sz="1200" dirty="0" smtClean="0"/>
              <a:t>empowering the action of NPY/AGPR in the</a:t>
            </a:r>
          </a:p>
          <a:p>
            <a:pPr>
              <a:buNone/>
            </a:pPr>
            <a:r>
              <a:rPr lang="en-US" sz="1200" dirty="0" smtClean="0"/>
              <a:t>Hypothalamus.</a:t>
            </a:r>
          </a:p>
          <a:p>
            <a:pPr>
              <a:buNone/>
            </a:pPr>
            <a:endParaRPr lang="it-IT" sz="1200" dirty="0" smtClean="0"/>
          </a:p>
          <a:p>
            <a:pPr>
              <a:buNone/>
            </a:pPr>
            <a:r>
              <a:rPr lang="it-IT" sz="1200" dirty="0" err="1" smtClean="0"/>
              <a:t>Sugar</a:t>
            </a:r>
            <a:r>
              <a:rPr lang="it-IT" sz="1200" dirty="0" smtClean="0"/>
              <a:t> </a:t>
            </a:r>
            <a:r>
              <a:rPr lang="it-IT" sz="1200" dirty="0" err="1" smtClean="0"/>
              <a:t>is</a:t>
            </a:r>
            <a:r>
              <a:rPr lang="it-IT" sz="1200" dirty="0" smtClean="0"/>
              <a:t> </a:t>
            </a:r>
            <a:r>
              <a:rPr lang="it-IT" sz="1200" dirty="0" err="1" smtClean="0"/>
              <a:t>considered</a:t>
            </a:r>
            <a:r>
              <a:rPr lang="it-IT" sz="1200" dirty="0" smtClean="0"/>
              <a:t> a </a:t>
            </a:r>
            <a:r>
              <a:rPr lang="it-IT" sz="1200" dirty="0" err="1" smtClean="0"/>
              <a:t>powerful</a:t>
            </a:r>
            <a:r>
              <a:rPr lang="it-IT" sz="1200" dirty="0" smtClean="0"/>
              <a:t> </a:t>
            </a:r>
            <a:r>
              <a:rPr lang="it-IT" sz="1200" dirty="0" err="1" smtClean="0"/>
              <a:t>activator</a:t>
            </a:r>
            <a:r>
              <a:rPr lang="it-IT" sz="1200" dirty="0" smtClean="0"/>
              <a:t> </a:t>
            </a:r>
            <a:r>
              <a:rPr lang="it-IT" sz="1200" dirty="0" err="1" smtClean="0"/>
              <a:t>of</a:t>
            </a:r>
            <a:r>
              <a:rPr lang="it-IT" sz="1200" dirty="0" smtClean="0"/>
              <a:t> </a:t>
            </a:r>
            <a:r>
              <a:rPr lang="it-IT" sz="1200" dirty="0" err="1" smtClean="0"/>
              <a:t>mesolimbic</a:t>
            </a:r>
            <a:endParaRPr lang="it-IT" sz="1200" dirty="0" smtClean="0"/>
          </a:p>
          <a:p>
            <a:pPr>
              <a:buNone/>
            </a:pPr>
            <a:r>
              <a:rPr lang="it-IT" sz="1200" dirty="0" err="1" smtClean="0"/>
              <a:t>dopaminergic</a:t>
            </a:r>
            <a:r>
              <a:rPr lang="it-IT" sz="1200" dirty="0" smtClean="0"/>
              <a:t> </a:t>
            </a:r>
            <a:r>
              <a:rPr lang="it-IT" sz="1200" dirty="0" err="1" smtClean="0"/>
              <a:t>pathway</a:t>
            </a:r>
            <a:r>
              <a:rPr lang="it-IT" sz="1200" dirty="0" smtClean="0"/>
              <a:t> </a:t>
            </a:r>
            <a:r>
              <a:rPr lang="it-IT" sz="1200" dirty="0" err="1" smtClean="0"/>
              <a:t>giving</a:t>
            </a:r>
            <a:r>
              <a:rPr lang="it-IT" sz="1200" dirty="0" smtClean="0"/>
              <a:t> </a:t>
            </a:r>
            <a:r>
              <a:rPr lang="it-IT" sz="1200" dirty="0" err="1" smtClean="0"/>
              <a:t>signall</a:t>
            </a:r>
            <a:r>
              <a:rPr lang="it-IT" sz="1200" dirty="0" smtClean="0"/>
              <a:t> </a:t>
            </a:r>
            <a:r>
              <a:rPr lang="it-IT" sz="1200" dirty="0" err="1" smtClean="0"/>
              <a:t>to</a:t>
            </a:r>
            <a:r>
              <a:rPr lang="it-IT" sz="1200" dirty="0" smtClean="0"/>
              <a:t> </a:t>
            </a:r>
            <a:r>
              <a:rPr lang="it-IT" sz="1200" dirty="0" smtClean="0"/>
              <a:t>OCF and</a:t>
            </a:r>
            <a:endParaRPr lang="it-IT" sz="1200" dirty="0" smtClean="0"/>
          </a:p>
          <a:p>
            <a:pPr>
              <a:buNone/>
            </a:pPr>
            <a:r>
              <a:rPr lang="it-IT" sz="1200" dirty="0" err="1" smtClean="0"/>
              <a:t>determining</a:t>
            </a:r>
            <a:r>
              <a:rPr lang="it-IT" sz="1200" dirty="0" smtClean="0"/>
              <a:t> </a:t>
            </a:r>
            <a:r>
              <a:rPr lang="it-IT" sz="1200" dirty="0" err="1" smtClean="0"/>
              <a:t>addiction</a:t>
            </a:r>
            <a:r>
              <a:rPr lang="it-IT" sz="1200" dirty="0" smtClean="0"/>
              <a:t>.</a:t>
            </a:r>
          </a:p>
          <a:p>
            <a:pPr>
              <a:buNone/>
            </a:pPr>
            <a:endParaRPr lang="it-IT" sz="1200" dirty="0" smtClean="0"/>
          </a:p>
          <a:p>
            <a:pPr>
              <a:buNone/>
            </a:pPr>
            <a:r>
              <a:rPr lang="it-IT" sz="1200" dirty="0" err="1" smtClean="0"/>
              <a:t>Recent</a:t>
            </a:r>
            <a:r>
              <a:rPr lang="it-IT" sz="1200" dirty="0" smtClean="0"/>
              <a:t> </a:t>
            </a:r>
            <a:r>
              <a:rPr lang="it-IT" sz="1200" dirty="0" err="1" smtClean="0"/>
              <a:t>studies</a:t>
            </a:r>
            <a:r>
              <a:rPr lang="it-IT" sz="1200" dirty="0" smtClean="0"/>
              <a:t> </a:t>
            </a:r>
            <a:r>
              <a:rPr lang="it-IT" sz="1200" dirty="0" smtClean="0"/>
              <a:t>show </a:t>
            </a:r>
            <a:r>
              <a:rPr lang="it-IT" sz="1200" dirty="0" err="1" smtClean="0"/>
              <a:t>that</a:t>
            </a:r>
            <a:r>
              <a:rPr lang="it-IT" sz="1200" dirty="0" smtClean="0"/>
              <a:t> </a:t>
            </a:r>
            <a:r>
              <a:rPr lang="it-IT" sz="1200" dirty="0" err="1" smtClean="0"/>
              <a:t>there</a:t>
            </a:r>
            <a:r>
              <a:rPr lang="it-IT" sz="1200" dirty="0" smtClean="0"/>
              <a:t> </a:t>
            </a:r>
            <a:r>
              <a:rPr lang="it-IT" sz="1200" dirty="0" err="1" smtClean="0"/>
              <a:t>is</a:t>
            </a:r>
            <a:r>
              <a:rPr lang="it-IT" sz="1200" dirty="0" smtClean="0"/>
              <a:t> a </a:t>
            </a:r>
            <a:r>
              <a:rPr lang="it-IT" sz="1200" dirty="0" err="1" smtClean="0"/>
              <a:t>correlation</a:t>
            </a:r>
            <a:r>
              <a:rPr lang="it-IT" sz="1200" dirty="0" smtClean="0"/>
              <a:t> </a:t>
            </a:r>
            <a:r>
              <a:rPr lang="it-IT" sz="1200" dirty="0" err="1" smtClean="0"/>
              <a:t>between</a:t>
            </a:r>
            <a:endParaRPr lang="it-IT" sz="1200" dirty="0" smtClean="0"/>
          </a:p>
          <a:p>
            <a:pPr>
              <a:buNone/>
            </a:pPr>
            <a:r>
              <a:rPr lang="it-IT" sz="1200" dirty="0" err="1" smtClean="0"/>
              <a:t>sensitivity</a:t>
            </a:r>
            <a:r>
              <a:rPr lang="it-IT" sz="1200" dirty="0" smtClean="0"/>
              <a:t> </a:t>
            </a:r>
            <a:r>
              <a:rPr lang="it-IT" sz="1200" dirty="0" err="1" smtClean="0"/>
              <a:t>to</a:t>
            </a:r>
            <a:r>
              <a:rPr lang="it-IT" sz="1200" dirty="0" smtClean="0"/>
              <a:t> </a:t>
            </a:r>
            <a:r>
              <a:rPr lang="it-IT" sz="1200" dirty="0" err="1" smtClean="0"/>
              <a:t>sweetness</a:t>
            </a:r>
            <a:r>
              <a:rPr lang="it-IT" sz="1200" dirty="0" smtClean="0"/>
              <a:t> and </a:t>
            </a:r>
            <a:r>
              <a:rPr lang="it-IT" sz="1200" dirty="0" err="1" smtClean="0"/>
              <a:t>high-fat</a:t>
            </a:r>
            <a:r>
              <a:rPr lang="it-IT" sz="1200" dirty="0" smtClean="0"/>
              <a:t> </a:t>
            </a:r>
            <a:r>
              <a:rPr lang="it-IT" sz="1200" dirty="0" err="1" smtClean="0"/>
              <a:t>food</a:t>
            </a:r>
            <a:r>
              <a:rPr lang="it-IT" sz="1200" dirty="0" smtClean="0"/>
              <a:t> </a:t>
            </a:r>
            <a:r>
              <a:rPr lang="it-IT" sz="1200" dirty="0" err="1" smtClean="0"/>
              <a:t>odors</a:t>
            </a:r>
            <a:r>
              <a:rPr lang="it-IT" sz="1200" dirty="0" smtClean="0"/>
              <a:t> and </a:t>
            </a:r>
            <a:r>
              <a:rPr lang="it-IT" sz="1200" dirty="0" err="1" smtClean="0"/>
              <a:t>brain</a:t>
            </a:r>
            <a:endParaRPr lang="it-IT" sz="1200" dirty="0" smtClean="0"/>
          </a:p>
          <a:p>
            <a:pPr>
              <a:buNone/>
            </a:pPr>
            <a:r>
              <a:rPr lang="it-IT" sz="1200" dirty="0" err="1" smtClean="0"/>
              <a:t>response</a:t>
            </a:r>
            <a:endParaRPr lang="en-US" sz="1200" dirty="0" smtClean="0"/>
          </a:p>
          <a:p>
            <a:pPr>
              <a:buNone/>
            </a:pPr>
            <a:endParaRPr lang="en-US" sz="1200" dirty="0" smtClean="0"/>
          </a:p>
          <a:p>
            <a:pPr>
              <a:buNone/>
            </a:pPr>
            <a:r>
              <a:rPr lang="en-US" sz="1200" dirty="0" smtClean="0"/>
              <a:t>The exposition produces </a:t>
            </a:r>
            <a:r>
              <a:rPr lang="en-US" sz="1200" dirty="0" smtClean="0"/>
              <a:t>greater brain-activations in </a:t>
            </a:r>
            <a:r>
              <a:rPr lang="en-US" sz="1200" dirty="0" smtClean="0"/>
              <a:t>the</a:t>
            </a:r>
          </a:p>
          <a:p>
            <a:pPr>
              <a:buNone/>
            </a:pPr>
            <a:r>
              <a:rPr lang="en-US" sz="1200" dirty="0" smtClean="0"/>
              <a:t>gustatory </a:t>
            </a:r>
            <a:r>
              <a:rPr lang="en-US" sz="1200" dirty="0" smtClean="0"/>
              <a:t>and reward regions</a:t>
            </a:r>
            <a:r>
              <a:rPr lang="en-US" sz="1200" dirty="0" smtClean="0"/>
              <a:t>. It is shown   </a:t>
            </a:r>
            <a:r>
              <a:rPr lang="en-US" sz="1200" dirty="0" smtClean="0"/>
              <a:t>a higher </a:t>
            </a:r>
            <a:r>
              <a:rPr lang="en-US" sz="1200" dirty="0" smtClean="0"/>
              <a:t>level</a:t>
            </a:r>
          </a:p>
          <a:p>
            <a:pPr>
              <a:buNone/>
            </a:pPr>
            <a:r>
              <a:rPr lang="en-US" sz="1200" dirty="0" smtClean="0"/>
              <a:t>o</a:t>
            </a:r>
            <a:r>
              <a:rPr lang="en-US" sz="1200" dirty="0" smtClean="0"/>
              <a:t>f activation </a:t>
            </a:r>
            <a:r>
              <a:rPr lang="en-US" sz="1200" dirty="0" smtClean="0"/>
              <a:t>in the frontal inferior operculum in </a:t>
            </a:r>
            <a:r>
              <a:rPr lang="en-US" sz="1200" dirty="0" smtClean="0"/>
              <a:t>response</a:t>
            </a:r>
          </a:p>
          <a:p>
            <a:pPr>
              <a:buNone/>
            </a:pPr>
            <a:r>
              <a:rPr lang="en-US" sz="1200" dirty="0" smtClean="0"/>
              <a:t> </a:t>
            </a:r>
            <a:r>
              <a:rPr lang="en-US" sz="1200" dirty="0" smtClean="0"/>
              <a:t>to </a:t>
            </a:r>
            <a:r>
              <a:rPr lang="en-US" sz="1200" dirty="0" smtClean="0"/>
              <a:t>sweet vs</a:t>
            </a:r>
            <a:r>
              <a:rPr lang="en-US" sz="1200" dirty="0" smtClean="0"/>
              <a:t>. savory food odors, and stronger </a:t>
            </a:r>
            <a:r>
              <a:rPr lang="en-US" sz="1200" dirty="0" smtClean="0"/>
              <a:t>insular</a:t>
            </a:r>
          </a:p>
          <a:p>
            <a:pPr>
              <a:buNone/>
            </a:pPr>
            <a:r>
              <a:rPr lang="en-US" sz="1200" dirty="0" smtClean="0"/>
              <a:t>activations </a:t>
            </a:r>
            <a:r>
              <a:rPr lang="en-US" sz="1200" dirty="0" smtClean="0"/>
              <a:t>to </a:t>
            </a:r>
            <a:r>
              <a:rPr lang="en-US" sz="1200" dirty="0" smtClean="0"/>
              <a:t>high fat </a:t>
            </a:r>
            <a:r>
              <a:rPr lang="en-US" sz="1200" dirty="0" smtClean="0"/>
              <a:t>vs. low-fat food odors. </a:t>
            </a:r>
            <a:endParaRPr lang="it-IT" sz="1200" dirty="0" smtClean="0"/>
          </a:p>
        </p:txBody>
      </p:sp>
      <p:pic>
        <p:nvPicPr>
          <p:cNvPr id="6147" name="Picture 3"/>
          <p:cNvPicPr>
            <a:picLocks noChangeAspect="1" noChangeArrowheads="1"/>
          </p:cNvPicPr>
          <p:nvPr/>
        </p:nvPicPr>
        <p:blipFill>
          <a:blip r:embed="rId2"/>
          <a:srcRect/>
          <a:stretch>
            <a:fillRect/>
          </a:stretch>
        </p:blipFill>
        <p:spPr bwMode="auto">
          <a:xfrm>
            <a:off x="5490177" y="1171561"/>
            <a:ext cx="3314387" cy="134910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420078" y="2931902"/>
            <a:ext cx="3723922" cy="155697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BC499ABB61804E4E986E7210C0C25CA2" ma:contentTypeVersion="13" ma:contentTypeDescription="" ma:contentTypeScope="" ma:versionID="ffed1984f4e998be221c0236cfd0e3b9">
  <xsd:schema xmlns:xsd="http://www.w3.org/2001/XMLSchema" xmlns:xs="http://www.w3.org/2001/XMLSchema" xmlns:p="http://schemas.microsoft.com/office/2006/metadata/properties" xmlns:ns2="eb3f7de7-c935-4ca6-a12c-1f73773710ec" xmlns:ns3="5019f41d-d44f-45a1-9859-0a9453ba6789" targetNamespace="http://schemas.microsoft.com/office/2006/metadata/properties" ma:root="true" ma:fieldsID="c652b158d31645d2fe1ad2502b51de05" ns2:_="" ns3:_="">
    <xsd:import namespace="eb3f7de7-c935-4ca6-a12c-1f73773710ec"/>
    <xsd:import namespace="5019f41d-d44f-45a1-9859-0a9453ba6789"/>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0" nillable="true" ma:displayName="Taxonomy Catch All Column" ma:hidden="true" ma:list="{7eb20398-0988-4e55-b57f-05d62d7b8281}" ma:internalName="TaxCatchAll" ma:showField="CatchAllData" ma:web="eb3f7de7-c935-4ca6-a12c-1f737737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19f41d-d44f-45a1-9859-0a9453ba6789"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20c72ca-3d5e-4053-bfc4-d5117e56c934"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19f41d-d44f-45a1-9859-0a9453ba6789">
      <Terms xmlns="http://schemas.microsoft.com/office/infopath/2007/PartnerControls"/>
    </lcf76f155ced4ddcb4097134ff3c332f>
    <FolderID xmlns="eb3f7de7-c935-4ca6-a12c-1f73773710ec" xsi:nil="true"/>
    <KenesDocumentTypeId xmlns="eb3f7de7-c935-4ca6-a12c-1f73773710ec" xsi:nil="true"/>
    <TaxCatchAll xmlns="eb3f7de7-c935-4ca6-a12c-1f73773710ec" xsi:nil="true"/>
    <Confidential1 xmlns="eb3f7de7-c935-4ca6-a12c-1f73773710ec">false</Confidential1>
    <Final xmlns="eb3f7de7-c935-4ca6-a12c-1f73773710ec">false</Final>
  </documentManagement>
</p:properties>
</file>

<file path=customXml/itemProps1.xml><?xml version="1.0" encoding="utf-8"?>
<ds:datastoreItem xmlns:ds="http://schemas.openxmlformats.org/officeDocument/2006/customXml" ds:itemID="{828DB078-9B6B-4938-A3C2-9E1343A7D00C}">
  <ds:schemaRefs>
    <ds:schemaRef ds:uri="http://schemas.microsoft.com/sharepoint/v3/contenttype/forms"/>
  </ds:schemaRefs>
</ds:datastoreItem>
</file>

<file path=customXml/itemProps2.xml><?xml version="1.0" encoding="utf-8"?>
<ds:datastoreItem xmlns:ds="http://schemas.openxmlformats.org/officeDocument/2006/customXml" ds:itemID="{BF631658-07B6-4E9B-9F3E-3BA304CCF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5019f41d-d44f-45a1-9859-0a9453ba6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9F7FF4-A8B5-4092-ABD5-60D4CD6DCBCF}">
  <ds:schemaRefs>
    <ds:schemaRef ds:uri="http://purl.org/dc/terms/"/>
    <ds:schemaRef ds:uri="eb3f7de7-c935-4ca6-a12c-1f73773710ec"/>
    <ds:schemaRef ds:uri="5019f41d-d44f-45a1-9859-0a9453ba6789"/>
    <ds:schemaRef ds:uri="http://www.w3.org/XML/1998/namespace"/>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377</TotalTime>
  <Words>1197</Words>
  <Application>Microsoft Office PowerPoint</Application>
  <PresentationFormat>Presentazione su schermo (16:9)</PresentationFormat>
  <Paragraphs>164</Paragraphs>
  <Slides>16</Slides>
  <Notes>3</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Simple Light</vt:lpstr>
      <vt:lpstr>THE RELATIONSHIP BETWEEN EMOTIONAL REGULATION, EATING BEHAVIOUR, AND OBESITY: A MULTIDIMENSIONAL APPROACH SICOB- IFSO Academy Fausta Micanti</vt:lpstr>
      <vt:lpstr>Disclosure Slide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Micanti F, Caiazza C, Franzese L, D'Ambrosio M, Solini N et (2025) Exploring clinical phenotypes of food addiction and its distress correlates: A cross-sectional evaluation in treatment-seeking individuals with obesity. Eat Behav mar 4:57 101961</vt:lpstr>
      <vt:lpstr>Diapositiva 15</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Orna Gilboa</dc:creator>
  <cp:lastModifiedBy>Fausta</cp:lastModifiedBy>
  <cp:revision>26</cp:revision>
  <dcterms:modified xsi:type="dcterms:W3CDTF">2025-05-09T07:51:59Z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0x01010037EA2DD516505C4D92B92F8677CFB68500BC499ABB61804E4E986E7210C0C25CA2</vt:lpwstr>
  </property>
  <property fmtid="{D5CDD505-2E9C-101B-9397-08002B2CF9AE}" pid="3" name="MediaServiceImageTags">
    <vt:lpwstr/>
  </property>
</Properties>
</file>